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25" r:id="rId2"/>
    <p:sldId id="297" r:id="rId3"/>
    <p:sldId id="288" r:id="rId4"/>
    <p:sldId id="294" r:id="rId5"/>
    <p:sldId id="298" r:id="rId6"/>
    <p:sldId id="335" r:id="rId7"/>
    <p:sldId id="276" r:id="rId8"/>
    <p:sldId id="257" r:id="rId9"/>
    <p:sldId id="258" r:id="rId10"/>
    <p:sldId id="259" r:id="rId11"/>
    <p:sldId id="260" r:id="rId12"/>
    <p:sldId id="261" r:id="rId13"/>
    <p:sldId id="262" r:id="rId14"/>
    <p:sldId id="263" r:id="rId15"/>
    <p:sldId id="264" r:id="rId16"/>
    <p:sldId id="336" r:id="rId17"/>
    <p:sldId id="265" r:id="rId18"/>
    <p:sldId id="269" r:id="rId19"/>
    <p:sldId id="277" r:id="rId20"/>
    <p:sldId id="295" r:id="rId21"/>
    <p:sldId id="273" r:id="rId22"/>
    <p:sldId id="292" r:id="rId23"/>
    <p:sldId id="293" r:id="rId24"/>
    <p:sldId id="271" r:id="rId25"/>
    <p:sldId id="270" r:id="rId26"/>
    <p:sldId id="280" r:id="rId27"/>
    <p:sldId id="285" r:id="rId28"/>
    <p:sldId id="283" r:id="rId29"/>
    <p:sldId id="284" r:id="rId30"/>
    <p:sldId id="272" r:id="rId31"/>
    <p:sldId id="274" r:id="rId32"/>
    <p:sldId id="337" r:id="rId33"/>
    <p:sldId id="340" r:id="rId34"/>
    <p:sldId id="338" r:id="rId35"/>
    <p:sldId id="343" r:id="rId36"/>
    <p:sldId id="342" r:id="rId37"/>
    <p:sldId id="344" r:id="rId38"/>
    <p:sldId id="266" r:id="rId39"/>
    <p:sldId id="268" r:id="rId40"/>
    <p:sldId id="333" r:id="rId41"/>
    <p:sldId id="328" r:id="rId4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8"/>
  </p:normalViewPr>
  <p:slideViewPr>
    <p:cSldViewPr snapToGrid="0" snapToObjects="1">
      <p:cViewPr varScale="1">
        <p:scale>
          <a:sx n="119" d="100"/>
          <a:sy n="119" d="100"/>
        </p:scale>
        <p:origin x="31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164411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19459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561867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362318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30031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dirty="0">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1262545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dirty="0">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398371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pt-BR" dirty="0">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31066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dirty="0">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3207014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dirty="0">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267966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dirty="0">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286830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C71F9-BD61-41A8-A265-115A5343D652}" type="datetimeFigureOut">
              <a:rPr lang="pt-BR" smtClean="0">
                <a:solidFill>
                  <a:prstClr val="black">
                    <a:tint val="75000"/>
                  </a:prstClr>
                </a:solidFill>
              </a:rPr>
              <a:pPr/>
              <a:t>15/04/2021</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C5966-CC82-4640-A9E2-D27B3738F771}" type="slidenum">
              <a:rPr lang="pt-BR" smtClean="0">
                <a:solidFill>
                  <a:prstClr val="black">
                    <a:tint val="75000"/>
                  </a:prstClr>
                </a:solidFill>
              </a:rPr>
              <a:pPr/>
              <a:t>‹N°›</a:t>
            </a:fld>
            <a:endParaRPr lang="pt-BR" dirty="0">
              <a:solidFill>
                <a:prstClr val="black">
                  <a:tint val="75000"/>
                </a:prstClr>
              </a:solidFill>
            </a:endParaRPr>
          </a:p>
        </p:txBody>
      </p:sp>
    </p:spTree>
    <p:extLst>
      <p:ext uri="{BB962C8B-B14F-4D97-AF65-F5344CB8AC3E}">
        <p14:creationId xmlns:p14="http://schemas.microsoft.com/office/powerpoint/2010/main" val="1764794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3999" y="2398956"/>
            <a:ext cx="9144000" cy="1979406"/>
          </a:xfrm>
        </p:spPr>
        <p:txBody>
          <a:bodyPr>
            <a:normAutofit fontScale="90000"/>
          </a:bodyPr>
          <a:lstStyle/>
          <a:p>
            <a:pPr>
              <a:lnSpc>
                <a:spcPct val="100000"/>
              </a:lnSpc>
            </a:pPr>
            <a:r>
              <a:rPr lang="fr-BR" sz="3200" dirty="0"/>
              <a:t>Custos de circulação </a:t>
            </a:r>
            <a:br>
              <a:rPr lang="fr-BR" sz="3200" dirty="0"/>
            </a:br>
            <a:r>
              <a:rPr lang="fr-BR" sz="3200" dirty="0"/>
              <a:t>Capítulo VI</a:t>
            </a:r>
            <a:br>
              <a:rPr lang="fr-BR" sz="3200" dirty="0"/>
            </a:br>
            <a:r>
              <a:rPr lang="fr-BR" sz="3200" dirty="0"/>
              <a:t>Livro II</a:t>
            </a:r>
            <a:br>
              <a:rPr lang="fr-BR" sz="3200" dirty="0"/>
            </a:br>
            <a:endParaRPr lang="pt-BR" sz="3000" dirty="0">
              <a:solidFill>
                <a:srgbClr val="005189"/>
              </a:solidFill>
              <a:latin typeface="Futura Hv BT" panose="020B0702020204020204" pitchFamily="34" charset="0"/>
            </a:endParaRPr>
          </a:p>
        </p:txBody>
      </p:sp>
      <p:sp>
        <p:nvSpPr>
          <p:cNvPr id="6" name="Subtítulo 4"/>
          <p:cNvSpPr txBox="1">
            <a:spLocks/>
          </p:cNvSpPr>
          <p:nvPr/>
        </p:nvSpPr>
        <p:spPr>
          <a:xfrm>
            <a:off x="3212305" y="671510"/>
            <a:ext cx="5767388" cy="13335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pt-BR" sz="1800" dirty="0">
                <a:solidFill>
                  <a:schemeClr val="accent1"/>
                </a:solidFill>
                <a:latin typeface="Futura Hv BT" panose="020B0702020204020204" pitchFamily="34" charset="0"/>
              </a:rPr>
              <a:t>UNIVERSIDADE FEDERAL DO PARANÁ</a:t>
            </a:r>
            <a:endParaRPr lang="pt-BR" sz="1800" dirty="0">
              <a:solidFill>
                <a:schemeClr val="accent1"/>
              </a:solidFill>
              <a:latin typeface="Futura Bk BT" panose="020B0502020204020303" pitchFamily="34" charset="0"/>
            </a:endParaRPr>
          </a:p>
          <a:p>
            <a:pPr>
              <a:lnSpc>
                <a:spcPct val="100000"/>
              </a:lnSpc>
              <a:spcBef>
                <a:spcPts val="0"/>
              </a:spcBef>
            </a:pPr>
            <a:r>
              <a:rPr lang="pt-BR" sz="1800" dirty="0">
                <a:solidFill>
                  <a:schemeClr val="accent1"/>
                </a:solidFill>
                <a:latin typeface="Futura Bk BT" panose="020B0502020204020303" pitchFamily="34" charset="0"/>
              </a:rPr>
              <a:t>SETOR DE CIÊNCIAS SOCIAIS APLICADAS</a:t>
            </a:r>
          </a:p>
          <a:p>
            <a:pPr>
              <a:lnSpc>
                <a:spcPct val="100000"/>
              </a:lnSpc>
              <a:spcBef>
                <a:spcPts val="0"/>
              </a:spcBef>
            </a:pPr>
            <a:r>
              <a:rPr lang="pt-BR" sz="1800" dirty="0">
                <a:solidFill>
                  <a:schemeClr val="accent1"/>
                </a:solidFill>
                <a:latin typeface="Futura Bk BT" panose="020B0502020204020303" pitchFamily="34" charset="0"/>
              </a:rPr>
              <a:t>DEPARTAMENTO DE ECONOMIA</a:t>
            </a:r>
          </a:p>
          <a:p>
            <a:pPr>
              <a:lnSpc>
                <a:spcPct val="100000"/>
              </a:lnSpc>
              <a:spcBef>
                <a:spcPts val="0"/>
              </a:spcBef>
            </a:pPr>
            <a:r>
              <a:rPr lang="pt-BR" sz="1800" dirty="0">
                <a:solidFill>
                  <a:schemeClr val="accent1"/>
                </a:solidFill>
                <a:latin typeface="Futura Bk BT" panose="020B0502020204020303" pitchFamily="34" charset="0"/>
              </a:rPr>
              <a:t>CURSO DE CIÊNCIAS ECONÔMICAS</a:t>
            </a:r>
          </a:p>
          <a:p>
            <a:endParaRPr lang="pt-BR" sz="2000" dirty="0">
              <a:solidFill>
                <a:srgbClr val="E7E6E6">
                  <a:lumMod val="25000"/>
                </a:srgbClr>
              </a:solidFill>
              <a:latin typeface="Futura Bk BT" panose="020B0502020204020303" pitchFamily="34" charset="0"/>
            </a:endParaRPr>
          </a:p>
        </p:txBody>
      </p:sp>
      <p:sp>
        <p:nvSpPr>
          <p:cNvPr id="7" name="Subtítulo 4"/>
          <p:cNvSpPr>
            <a:spLocks noGrp="1"/>
          </p:cNvSpPr>
          <p:nvPr>
            <p:ph type="subTitle" idx="1"/>
          </p:nvPr>
        </p:nvSpPr>
        <p:spPr>
          <a:xfrm>
            <a:off x="3861995" y="5453745"/>
            <a:ext cx="4581917" cy="1066800"/>
          </a:xfrm>
        </p:spPr>
        <p:txBody>
          <a:bodyPr>
            <a:normAutofit/>
          </a:bodyPr>
          <a:lstStyle/>
          <a:p>
            <a:r>
              <a:rPr lang="pt-BR" sz="1500" dirty="0">
                <a:solidFill>
                  <a:schemeClr val="bg2">
                    <a:lumMod val="25000"/>
                  </a:schemeClr>
                </a:solidFill>
                <a:latin typeface="Futura Hv BT" panose="020B0702020204020204" pitchFamily="34" charset="0"/>
              </a:rPr>
              <a:t>Francisco Paulo Cipolla</a:t>
            </a:r>
          </a:p>
        </p:txBody>
      </p:sp>
    </p:spTree>
    <p:extLst>
      <p:ext uri="{BB962C8B-B14F-4D97-AF65-F5344CB8AC3E}">
        <p14:creationId xmlns:p14="http://schemas.microsoft.com/office/powerpoint/2010/main" val="2382510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F60D4E-2AC6-8043-8A3B-F9CC49AEA176}"/>
              </a:ext>
            </a:extLst>
          </p:cNvPr>
          <p:cNvSpPr>
            <a:spLocks noGrp="1"/>
          </p:cNvSpPr>
          <p:nvPr>
            <p:ph type="title"/>
          </p:nvPr>
        </p:nvSpPr>
        <p:spPr/>
        <p:txBody>
          <a:bodyPr/>
          <a:lstStyle/>
          <a:p>
            <a:pPr algn="ctr"/>
            <a:r>
              <a:rPr lang="fr-BR" dirty="0"/>
              <a:t>O trabalho assalariado comercial</a:t>
            </a:r>
            <a:br>
              <a:rPr lang="fr-BR" dirty="0"/>
            </a:br>
            <a:r>
              <a:rPr lang="fr-BR" dirty="0"/>
              <a:t>e valorização do capital</a:t>
            </a:r>
          </a:p>
        </p:txBody>
      </p:sp>
      <p:sp>
        <p:nvSpPr>
          <p:cNvPr id="3" name="Espace réservé du contenu 2">
            <a:extLst>
              <a:ext uri="{FF2B5EF4-FFF2-40B4-BE49-F238E27FC236}">
                <a16:creationId xmlns:a16="http://schemas.microsoft.com/office/drawing/2014/main" id="{D2D6618F-5196-C44A-B3FB-32AFA4FA2BB9}"/>
              </a:ext>
            </a:extLst>
          </p:cNvPr>
          <p:cNvSpPr>
            <a:spLocks noGrp="1"/>
          </p:cNvSpPr>
          <p:nvPr>
            <p:ph idx="1"/>
          </p:nvPr>
        </p:nvSpPr>
        <p:spPr/>
        <p:txBody>
          <a:bodyPr/>
          <a:lstStyle/>
          <a:p>
            <a:r>
              <a:rPr lang="fr-BR" dirty="0"/>
              <a:t>Para o capitalista o trabalho não-pago de 2 horas representa uma economia de custos de circulação de seu capital (97)</a:t>
            </a:r>
          </a:p>
          <a:p>
            <a:r>
              <a:rPr lang="fr-BR" dirty="0"/>
              <a:t>O trabalho não-pago diminui o efeito negativo que o capital de circulação tem sobre a autovalorização do capital</a:t>
            </a:r>
          </a:p>
          <a:p>
            <a:r>
              <a:rPr lang="fr-BR" dirty="0"/>
              <a:t>O trabalho não-pago permite que uma parte alíquota maior de seu capital total possa funcionar como capital produtivo de valor e de mais valia</a:t>
            </a:r>
          </a:p>
        </p:txBody>
      </p:sp>
    </p:spTree>
    <p:extLst>
      <p:ext uri="{BB962C8B-B14F-4D97-AF65-F5344CB8AC3E}">
        <p14:creationId xmlns:p14="http://schemas.microsoft.com/office/powerpoint/2010/main" val="465287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161E36-8A2D-1D4C-9476-E7C844A75184}"/>
              </a:ext>
            </a:extLst>
          </p:cNvPr>
          <p:cNvSpPr>
            <a:spLocks noGrp="1"/>
          </p:cNvSpPr>
          <p:nvPr>
            <p:ph type="title"/>
          </p:nvPr>
        </p:nvSpPr>
        <p:spPr/>
        <p:txBody>
          <a:bodyPr/>
          <a:lstStyle/>
          <a:p>
            <a:pPr algn="ctr"/>
            <a:r>
              <a:rPr lang="fr-BR" dirty="0"/>
              <a:t>2. Trabalho contábil e custos de contabilidade</a:t>
            </a:r>
          </a:p>
        </p:txBody>
      </p:sp>
      <p:sp>
        <p:nvSpPr>
          <p:cNvPr id="3" name="Espace réservé du contenu 2">
            <a:extLst>
              <a:ext uri="{FF2B5EF4-FFF2-40B4-BE49-F238E27FC236}">
                <a16:creationId xmlns:a16="http://schemas.microsoft.com/office/drawing/2014/main" id="{E230AD21-3965-6349-BE2E-59BDC8D3B2EA}"/>
              </a:ext>
            </a:extLst>
          </p:cNvPr>
          <p:cNvSpPr>
            <a:spLocks noGrp="1"/>
          </p:cNvSpPr>
          <p:nvPr>
            <p:ph idx="1"/>
          </p:nvPr>
        </p:nvSpPr>
        <p:spPr/>
        <p:txBody>
          <a:bodyPr>
            <a:normAutofit lnSpcReduction="10000"/>
          </a:bodyPr>
          <a:lstStyle/>
          <a:p>
            <a:r>
              <a:rPr lang="fr-BR" dirty="0"/>
              <a:t>Como conceber a contabilidade como custos de circulação?</a:t>
            </a:r>
          </a:p>
          <a:p>
            <a:r>
              <a:rPr lang="fr-BR" dirty="0"/>
              <a:t>Contabilidade é a fixação em dinheiro de conta dos movimentos de saída de dinheiro (gastos, contas a vencer, cálculo de custo) e entrada de dinheiro (receitas, contas a receber, cálculo de lucros)</a:t>
            </a:r>
          </a:p>
          <a:p>
            <a:r>
              <a:rPr lang="fr-BR" dirty="0"/>
              <a:t>É uma atividade separada das funções de compra e venda e cuja função é registrá-las em livro</a:t>
            </a:r>
          </a:p>
          <a:p>
            <a:r>
              <a:rPr lang="fr-BR" dirty="0"/>
              <a:t>Ou seja, é o contr</a:t>
            </a:r>
            <a:r>
              <a:rPr lang="fr-FR" dirty="0"/>
              <a:t>o</a:t>
            </a:r>
            <a:r>
              <a:rPr lang="fr-BR" dirty="0"/>
              <a:t>le simbólico, a representação em dinheiro de conta, do processo de valorização do capital (98)</a:t>
            </a:r>
          </a:p>
          <a:p>
            <a:r>
              <a:rPr lang="fr-BR" dirty="0"/>
              <a:t>Registra todo o processo de circulação e valorização do capital. É um custo de circulação pois é o contr</a:t>
            </a:r>
            <a:r>
              <a:rPr lang="fr-FR" dirty="0"/>
              <a:t>o</a:t>
            </a:r>
            <a:r>
              <a:rPr lang="fr-BR" dirty="0"/>
              <a:t>le ideal da atividade de circulação</a:t>
            </a:r>
          </a:p>
        </p:txBody>
      </p:sp>
    </p:spTree>
    <p:extLst>
      <p:ext uri="{BB962C8B-B14F-4D97-AF65-F5344CB8AC3E}">
        <p14:creationId xmlns:p14="http://schemas.microsoft.com/office/powerpoint/2010/main" val="3003310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6D199D-2F7D-A841-B5DE-E6C66D1AC163}"/>
              </a:ext>
            </a:extLst>
          </p:cNvPr>
          <p:cNvSpPr>
            <a:spLocks noGrp="1"/>
          </p:cNvSpPr>
          <p:nvPr>
            <p:ph type="title"/>
          </p:nvPr>
        </p:nvSpPr>
        <p:spPr/>
        <p:txBody>
          <a:bodyPr/>
          <a:lstStyle/>
          <a:p>
            <a:pPr algn="ctr"/>
            <a:r>
              <a:rPr lang="fr-BR" dirty="0"/>
              <a:t>Custos de contabilidade</a:t>
            </a:r>
          </a:p>
        </p:txBody>
      </p:sp>
      <p:sp>
        <p:nvSpPr>
          <p:cNvPr id="3" name="Espace réservé du contenu 2">
            <a:extLst>
              <a:ext uri="{FF2B5EF4-FFF2-40B4-BE49-F238E27FC236}">
                <a16:creationId xmlns:a16="http://schemas.microsoft.com/office/drawing/2014/main" id="{0FD89797-D36C-8D47-BE53-696F67581260}"/>
              </a:ext>
            </a:extLst>
          </p:cNvPr>
          <p:cNvSpPr>
            <a:spLocks noGrp="1"/>
          </p:cNvSpPr>
          <p:nvPr>
            <p:ph idx="1"/>
          </p:nvPr>
        </p:nvSpPr>
        <p:spPr/>
        <p:txBody>
          <a:bodyPr>
            <a:normAutofit fontScale="92500" lnSpcReduction="20000"/>
          </a:bodyPr>
          <a:lstStyle/>
          <a:p>
            <a:r>
              <a:rPr lang="fr-BR" dirty="0"/>
              <a:t>O contr</a:t>
            </a:r>
            <a:r>
              <a:rPr lang="fr-FR" dirty="0"/>
              <a:t>o</a:t>
            </a:r>
            <a:r>
              <a:rPr lang="fr-BR" dirty="0"/>
              <a:t>le dos gastos, dos prazos de pagamento, das receitas e dos lucros requerem o trabalho de contabilidade</a:t>
            </a:r>
          </a:p>
          <a:p>
            <a:r>
              <a:rPr lang="fr-BR" dirty="0"/>
              <a:t>A função de contabilidade é tão improdutiva de valor quanto a função de compra e venda</a:t>
            </a:r>
          </a:p>
          <a:p>
            <a:r>
              <a:rPr lang="fr-BR" dirty="0"/>
              <a:t>A atividade contábil absorve meios materiais de trabalho e força de trabalho, seja ela realizada pelo próprio proprietário ou por assalariados da atividade contábil</a:t>
            </a:r>
          </a:p>
          <a:p>
            <a:r>
              <a:rPr lang="fr-BR" dirty="0"/>
              <a:t>Uma parte alíquota do capital total deve, portanto, separar-se do capital produtivo para ser utilizada na compra desses materiais e da força de trabalho</a:t>
            </a:r>
          </a:p>
          <a:p>
            <a:r>
              <a:rPr lang="fr-BR" dirty="0"/>
              <a:t>Se a atividade é realizada pelo próprio capitalista, então, parte do seu tempo de trabalho é subtraído do trabalho de contr</a:t>
            </a:r>
            <a:r>
              <a:rPr lang="fr-FR" dirty="0"/>
              <a:t>o</a:t>
            </a:r>
            <a:r>
              <a:rPr lang="fr-BR" dirty="0"/>
              <a:t>le e coordenação do processo de produção para ser absorvido pelo trabalho contábil</a:t>
            </a:r>
          </a:p>
        </p:txBody>
      </p:sp>
    </p:spTree>
    <p:extLst>
      <p:ext uri="{BB962C8B-B14F-4D97-AF65-F5344CB8AC3E}">
        <p14:creationId xmlns:p14="http://schemas.microsoft.com/office/powerpoint/2010/main" val="1695628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8D1A29-920C-234E-9247-32811F4E6944}"/>
              </a:ext>
            </a:extLst>
          </p:cNvPr>
          <p:cNvSpPr>
            <a:spLocks noGrp="1"/>
          </p:cNvSpPr>
          <p:nvPr>
            <p:ph type="title"/>
          </p:nvPr>
        </p:nvSpPr>
        <p:spPr/>
        <p:txBody>
          <a:bodyPr/>
          <a:lstStyle/>
          <a:p>
            <a:pPr algn="ctr"/>
            <a:r>
              <a:rPr lang="fr-BR" dirty="0"/>
              <a:t>Capital inicial e reprodução dos custos de contabilidade</a:t>
            </a:r>
          </a:p>
        </p:txBody>
      </p:sp>
      <p:sp>
        <p:nvSpPr>
          <p:cNvPr id="3" name="Espace réservé du contenu 2">
            <a:extLst>
              <a:ext uri="{FF2B5EF4-FFF2-40B4-BE49-F238E27FC236}">
                <a16:creationId xmlns:a16="http://schemas.microsoft.com/office/drawing/2014/main" id="{D3F645E7-AE8E-824B-9BD6-6DC7087A7A85}"/>
              </a:ext>
            </a:extLst>
          </p:cNvPr>
          <p:cNvSpPr>
            <a:spLocks noGrp="1"/>
          </p:cNvSpPr>
          <p:nvPr>
            <p:ph idx="1"/>
          </p:nvPr>
        </p:nvSpPr>
        <p:spPr/>
        <p:txBody>
          <a:bodyPr/>
          <a:lstStyle/>
          <a:p>
            <a:r>
              <a:rPr lang="fr-BR" dirty="0"/>
              <a:t>O adiantamento inicial de capital requer que parte do capital seja utilizado para compor o departamento de contabilidade (material, instalações, pessoal)</a:t>
            </a:r>
          </a:p>
          <a:p>
            <a:r>
              <a:rPr lang="fr-BR" dirty="0"/>
              <a:t>No transcorrer do seu processo de reprodução uma parte da mais valia deve ser contiuamente utilizada para a reposição do capital contábil consumido</a:t>
            </a:r>
          </a:p>
          <a:p>
            <a:r>
              <a:rPr lang="fr-BR" dirty="0"/>
              <a:t>Os custos de contabilidade, assim como os custos relacionados à mera atividade de compra e venda, são sustentados pela mais valia que emerge da contínua reprodução do capital produtivo</a:t>
            </a:r>
          </a:p>
        </p:txBody>
      </p:sp>
    </p:spTree>
    <p:extLst>
      <p:ext uri="{BB962C8B-B14F-4D97-AF65-F5344CB8AC3E}">
        <p14:creationId xmlns:p14="http://schemas.microsoft.com/office/powerpoint/2010/main" val="658154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680253-571A-2D4D-8F20-ADE358BAF7CC}"/>
              </a:ext>
            </a:extLst>
          </p:cNvPr>
          <p:cNvSpPr>
            <a:spLocks noGrp="1"/>
          </p:cNvSpPr>
          <p:nvPr>
            <p:ph type="title"/>
          </p:nvPr>
        </p:nvSpPr>
        <p:spPr/>
        <p:txBody>
          <a:bodyPr>
            <a:normAutofit fontScale="90000"/>
          </a:bodyPr>
          <a:lstStyle/>
          <a:p>
            <a:pPr algn="ctr"/>
            <a:r>
              <a:rPr lang="fr-FR" dirty="0" err="1"/>
              <a:t>T</a:t>
            </a:r>
            <a:r>
              <a:rPr lang="fr-BR" dirty="0"/>
              <a:t>axa de lucro e taxa de acumulação</a:t>
            </a:r>
            <a:br>
              <a:rPr lang="fr-BR" dirty="0"/>
            </a:br>
            <a:r>
              <a:rPr lang="fr-BR" dirty="0"/>
              <a:t>Custos de circulação como dedução da mais valia</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3EDE0C52-902B-C647-ABBA-07B988CCC1DF}"/>
                  </a:ext>
                </a:extLst>
              </p:cNvPr>
              <p:cNvSpPr>
                <a:spLocks noGrp="1"/>
              </p:cNvSpPr>
              <p:nvPr>
                <p:ph idx="1"/>
              </p:nvPr>
            </p:nvSpPr>
            <p:spPr/>
            <p:txBody>
              <a:bodyPr>
                <a:normAutofit fontScale="92500" lnSpcReduction="20000"/>
              </a:bodyPr>
              <a:lstStyle/>
              <a:p>
                <a:r>
                  <a:rPr lang="fr-BR" dirty="0"/>
                  <a:t>No cálculo da taxa de lucro entra todo o capital adiantado, produtivo e improdutivo, já que ambos são condição do processo de valorização do capital</a:t>
                </a:r>
              </a:p>
              <a:p>
                <a:r>
                  <a:rPr lang="fr-BR" dirty="0"/>
                  <a:t>O capital produtivo, somente, é responsável pela geração de mais valia que deve ser mensurada contra todo o capital adiantado que lhe deu origem:</a:t>
                </a:r>
              </a:p>
              <a:p>
                <a:pPr marL="0" indent="0" algn="ctr">
                  <a:buNone/>
                </a:pPr>
                <a14:m>
                  <m:oMath xmlns:m="http://schemas.openxmlformats.org/officeDocument/2006/math">
                    <m:sSup>
                      <m:sSupPr>
                        <m:ctrlPr>
                          <a:rPr lang="fr-BR" i="1" smtClean="0">
                            <a:latin typeface="Cambria Math" panose="02040503050406030204" pitchFamily="18" charset="0"/>
                          </a:rPr>
                        </m:ctrlPr>
                      </m:sSupPr>
                      <m:e>
                        <m:r>
                          <a:rPr lang="fr-BR" i="1" smtClean="0">
                            <a:latin typeface="Cambria Math" panose="02040503050406030204" pitchFamily="18" charset="0"/>
                            <a:ea typeface="Cambria Math" panose="02040503050406030204" pitchFamily="18" charset="0"/>
                          </a:rPr>
                          <m:t>ℓ</m:t>
                        </m:r>
                      </m:e>
                      <m:sup>
                        <m:r>
                          <a:rPr lang="fr-FR" b="0" i="1" smtClean="0">
                            <a:latin typeface="Cambria Math" panose="02040503050406030204" pitchFamily="18" charset="0"/>
                          </a:rPr>
                          <m:t>′</m:t>
                        </m:r>
                      </m:sup>
                    </m:sSup>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𝑚</m:t>
                        </m:r>
                      </m:num>
                      <m:den>
                        <m:sSub>
                          <m:sSubPr>
                            <m:ctrlPr>
                              <a:rPr lang="fr-FR" b="0" i="1" smtClean="0">
                                <a:latin typeface="Cambria Math" panose="02040503050406030204" pitchFamily="18" charset="0"/>
                              </a:rPr>
                            </m:ctrlPr>
                          </m:sSubPr>
                          <m:e>
                            <m:r>
                              <a:rPr lang="fr-FR" b="0" i="1" smtClean="0">
                                <a:latin typeface="Cambria Math" panose="02040503050406030204" pitchFamily="18" charset="0"/>
                              </a:rPr>
                              <m:t>𝑐</m:t>
                            </m:r>
                          </m:e>
                          <m:sub>
                            <m:r>
                              <a:rPr lang="fr-FR" b="0" i="1" smtClean="0">
                                <a:latin typeface="Cambria Math" panose="02040503050406030204" pitchFamily="18" charset="0"/>
                              </a:rPr>
                              <m:t>𝑡</m:t>
                            </m:r>
                          </m:sub>
                        </m:sSub>
                        <m:r>
                          <a:rPr lang="fr-FR" b="0" i="1" smtClean="0">
                            <a:latin typeface="Cambria Math" panose="02040503050406030204" pitchFamily="18" charset="0"/>
                          </a:rPr>
                          <m:t>+</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𝑣</m:t>
                            </m:r>
                          </m:e>
                          <m:sub>
                            <m:r>
                              <a:rPr lang="fr-FR" b="0" i="1" smtClean="0">
                                <a:latin typeface="Cambria Math" panose="02040503050406030204" pitchFamily="18" charset="0"/>
                              </a:rPr>
                              <m:t>𝑡</m:t>
                            </m:r>
                          </m:sub>
                        </m:sSub>
                      </m:den>
                    </m:f>
                  </m:oMath>
                </a14:m>
                <a:r>
                  <a:rPr lang="fr-BR" dirty="0"/>
                  <a:t> </a:t>
                </a:r>
              </a:p>
              <a:p>
                <a:pPr marL="0" indent="0">
                  <a:buNone/>
                </a:pPr>
                <a:r>
                  <a:rPr lang="fr-FR" dirty="0"/>
                  <a:t>o</a:t>
                </a:r>
                <a:r>
                  <a:rPr lang="fr-BR" dirty="0"/>
                  <a:t>nde </a:t>
                </a:r>
                <a:r>
                  <a:rPr lang="fr-BR" i="1" dirty="0"/>
                  <a:t>c</a:t>
                </a:r>
                <a:r>
                  <a:rPr lang="fr-BR" i="1" baseline="-25000" dirty="0"/>
                  <a:t>t</a:t>
                </a:r>
                <a:r>
                  <a:rPr lang="fr-BR" dirty="0"/>
                  <a:t> é a soma do capital constante total = produtivo + improdutivo </a:t>
                </a:r>
              </a:p>
              <a:p>
                <a:pPr marL="0" indent="0" algn="ctr">
                  <a:buNone/>
                </a:pPr>
                <a:r>
                  <a:rPr lang="fr-BR" dirty="0"/>
                  <a:t>(</a:t>
                </a:r>
                <a:r>
                  <a:rPr lang="fr-BR" i="1" dirty="0"/>
                  <a:t>c</a:t>
                </a:r>
                <a:r>
                  <a:rPr lang="fr-BR" i="1" baseline="-25000" dirty="0"/>
                  <a:t>t</a:t>
                </a:r>
                <a:r>
                  <a:rPr lang="fr-BR" dirty="0"/>
                  <a:t> = </a:t>
                </a:r>
                <a:r>
                  <a:rPr lang="fr-BR" i="1" dirty="0"/>
                  <a:t>c</a:t>
                </a:r>
                <a:r>
                  <a:rPr lang="fr-BR" i="1" baseline="-25000" dirty="0"/>
                  <a:t>p</a:t>
                </a:r>
                <a:r>
                  <a:rPr lang="fr-BR" dirty="0"/>
                  <a:t> + </a:t>
                </a:r>
                <a:r>
                  <a:rPr lang="fr-BR" i="1" dirty="0"/>
                  <a:t>c</a:t>
                </a:r>
                <a:r>
                  <a:rPr lang="fr-BR" i="1" baseline="-25000" dirty="0"/>
                  <a:t>i</a:t>
                </a:r>
                <a:r>
                  <a:rPr lang="fr-BR" dirty="0"/>
                  <a:t>)</a:t>
                </a:r>
              </a:p>
              <a:p>
                <a:pPr marL="0" indent="0">
                  <a:buNone/>
                </a:pPr>
                <a:r>
                  <a:rPr lang="fr-BR" dirty="0"/>
                  <a:t>E </a:t>
                </a:r>
                <a:r>
                  <a:rPr lang="fr-BR" i="1" dirty="0"/>
                  <a:t>v</a:t>
                </a:r>
                <a:r>
                  <a:rPr lang="fr-BR" i="1" baseline="-25000" dirty="0"/>
                  <a:t>t</a:t>
                </a:r>
                <a:r>
                  <a:rPr lang="fr-BR" dirty="0"/>
                  <a:t> é a soma dos salários dos trabalhadores produtivos de valor mais os salários dos trabalhadores improdutivos de valor ligados à circulação</a:t>
                </a:r>
              </a:p>
              <a:p>
                <a:pPr marL="0" indent="0" algn="ctr">
                  <a:buNone/>
                </a:pPr>
                <a:r>
                  <a:rPr lang="fr-BR" i="1" dirty="0"/>
                  <a:t>v</a:t>
                </a:r>
                <a:r>
                  <a:rPr lang="fr-BR" i="1" baseline="-25000" dirty="0"/>
                  <a:t>t</a:t>
                </a:r>
                <a:r>
                  <a:rPr lang="fr-BR" dirty="0"/>
                  <a:t> = </a:t>
                </a:r>
                <a:r>
                  <a:rPr lang="fr-BR" i="1" dirty="0"/>
                  <a:t>v</a:t>
                </a:r>
                <a:r>
                  <a:rPr lang="fr-BR" i="1" baseline="-25000" dirty="0"/>
                  <a:t>p</a:t>
                </a:r>
                <a:r>
                  <a:rPr lang="fr-BR" dirty="0"/>
                  <a:t> + </a:t>
                </a:r>
                <a:r>
                  <a:rPr lang="fr-BR" i="1" dirty="0"/>
                  <a:t>v</a:t>
                </a:r>
                <a:r>
                  <a:rPr lang="fr-BR" i="1" baseline="-25000" dirty="0"/>
                  <a:t>i</a:t>
                </a:r>
              </a:p>
            </p:txBody>
          </p:sp>
        </mc:Choice>
        <mc:Fallback xmlns="">
          <p:sp>
            <p:nvSpPr>
              <p:cNvPr id="3" name="Espace réservé du contenu 2">
                <a:extLst>
                  <a:ext uri="{FF2B5EF4-FFF2-40B4-BE49-F238E27FC236}">
                    <a16:creationId xmlns:a16="http://schemas.microsoft.com/office/drawing/2014/main" id="{3EDE0C52-902B-C647-ABBA-07B988CCC1DF}"/>
                  </a:ext>
                </a:extLst>
              </p:cNvPr>
              <p:cNvSpPr>
                <a:spLocks noGrp="1" noRot="1" noChangeAspect="1" noMove="1" noResize="1" noEditPoints="1" noAdjustHandles="1" noChangeArrowheads="1" noChangeShapeType="1" noTextEdit="1"/>
              </p:cNvSpPr>
              <p:nvPr>
                <p:ph idx="1"/>
              </p:nvPr>
            </p:nvSpPr>
            <p:spPr>
              <a:blipFill>
                <a:blip r:embed="rId2"/>
                <a:stretch>
                  <a:fillRect l="-1086" t="-3488" r="-1086"/>
                </a:stretch>
              </a:blipFill>
            </p:spPr>
            <p:txBody>
              <a:bodyPr/>
              <a:lstStyle/>
              <a:p>
                <a:r>
                  <a:rPr lang="fr-BR">
                    <a:noFill/>
                  </a:rPr>
                  <a:t> </a:t>
                </a:r>
              </a:p>
            </p:txBody>
          </p:sp>
        </mc:Fallback>
      </mc:AlternateContent>
    </p:spTree>
    <p:extLst>
      <p:ext uri="{BB962C8B-B14F-4D97-AF65-F5344CB8AC3E}">
        <p14:creationId xmlns:p14="http://schemas.microsoft.com/office/powerpoint/2010/main" val="2487572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C7CAD2-54C0-4247-BCF7-636FA962AB18}"/>
              </a:ext>
            </a:extLst>
          </p:cNvPr>
          <p:cNvSpPr>
            <a:spLocks noGrp="1"/>
          </p:cNvSpPr>
          <p:nvPr>
            <p:ph type="title"/>
          </p:nvPr>
        </p:nvSpPr>
        <p:spPr/>
        <p:txBody>
          <a:bodyPr/>
          <a:lstStyle/>
          <a:p>
            <a:pPr algn="ctr"/>
            <a:r>
              <a:rPr lang="fr-BR" dirty="0"/>
              <a:t>Custos de circulação e taxa de acumulação</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7A0EA4CA-2004-2A44-9C53-E91D6C94468F}"/>
                  </a:ext>
                </a:extLst>
              </p:cNvPr>
              <p:cNvSpPr>
                <a:spLocks noGrp="1"/>
              </p:cNvSpPr>
              <p:nvPr>
                <p:ph idx="1"/>
              </p:nvPr>
            </p:nvSpPr>
            <p:spPr>
              <a:xfrm>
                <a:off x="838200" y="1825624"/>
                <a:ext cx="10515600" cy="4747297"/>
              </a:xfrm>
            </p:spPr>
            <p:txBody>
              <a:bodyPr>
                <a:normAutofit fontScale="85000" lnSpcReduction="20000"/>
              </a:bodyPr>
              <a:lstStyle/>
              <a:p>
                <a:r>
                  <a:rPr lang="fr-BR" dirty="0"/>
                  <a:t>A taxa de expansão máxima do capital produtivo, ou taxa potencial de acumulação (abstraindo de quaisquer outras deduções e supondo que o trabalho e capital de circulação não cresçam com a escala de acumulação) é reduzida pelos custos de circulação:</a:t>
                </a:r>
              </a:p>
              <a:p>
                <a:endParaRPr lang="fr-BR" dirty="0"/>
              </a:p>
              <a:p>
                <a:pPr marL="0" indent="0">
                  <a:buNone/>
                </a:pPr>
                <a14:m>
                  <m:oMathPara xmlns:m="http://schemas.openxmlformats.org/officeDocument/2006/math">
                    <m:oMathParaPr>
                      <m:jc m:val="centerGroup"/>
                    </m:oMathParaPr>
                    <m:oMath xmlns:m="http://schemas.openxmlformats.org/officeDocument/2006/math">
                      <m:sSup>
                        <m:sSupPr>
                          <m:ctrlPr>
                            <a:rPr lang="fr-BR" i="1" smtClean="0">
                              <a:latin typeface="Cambria Math" panose="02040503050406030204" pitchFamily="18" charset="0"/>
                            </a:rPr>
                          </m:ctrlPr>
                        </m:sSupPr>
                        <m:e>
                          <m:r>
                            <a:rPr lang="fr-FR" b="0" i="1" smtClean="0">
                              <a:latin typeface="Cambria Math" panose="02040503050406030204" pitchFamily="18" charset="0"/>
                            </a:rPr>
                            <m:t>𝑎</m:t>
                          </m:r>
                        </m:e>
                        <m:sup>
                          <m:r>
                            <a:rPr lang="fr-FR" b="0" i="1" smtClean="0">
                              <a:latin typeface="Cambria Math" panose="02040503050406030204" pitchFamily="18" charset="0"/>
                            </a:rPr>
                            <m:t>′</m:t>
                          </m:r>
                        </m:sup>
                      </m:sSup>
                      <m:r>
                        <a:rPr lang="fr-FR" b="0" i="1" smtClean="0">
                          <a:latin typeface="Cambria Math" panose="02040503050406030204" pitchFamily="18" charset="0"/>
                        </a:rPr>
                        <m:t>=</m:t>
                      </m:r>
                      <m:f>
                        <m:fPr>
                          <m:ctrlPr>
                            <a:rPr lang="fr-FR" b="0" i="1" smtClean="0">
                              <a:latin typeface="Cambria Math" panose="02040503050406030204" pitchFamily="18" charset="0"/>
                            </a:rPr>
                          </m:ctrlPr>
                        </m:fPr>
                        <m:num>
                          <m:r>
                            <a:rPr lang="fr-FR" b="0" i="1" smtClean="0">
                              <a:latin typeface="Cambria Math" panose="02040503050406030204" pitchFamily="18" charset="0"/>
                            </a:rPr>
                            <m:t>𝑚</m:t>
                          </m:r>
                          <m:r>
                            <a:rPr lang="fr-FR" b="0" i="1" smtClean="0">
                              <a:latin typeface="Cambria Math" panose="02040503050406030204" pitchFamily="18" charset="0"/>
                            </a:rPr>
                            <m:t>−(</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𝑐</m:t>
                              </m:r>
                            </m:e>
                            <m:sub>
                              <m:r>
                                <a:rPr lang="fr-FR" b="0" i="1" smtClean="0">
                                  <a:latin typeface="Cambria Math" panose="02040503050406030204" pitchFamily="18" charset="0"/>
                                </a:rPr>
                                <m:t>𝑖</m:t>
                              </m:r>
                            </m:sub>
                          </m:sSub>
                          <m:r>
                            <a:rPr lang="fr-FR" b="0" i="1" smtClean="0">
                              <a:latin typeface="Cambria Math" panose="02040503050406030204" pitchFamily="18" charset="0"/>
                            </a:rPr>
                            <m:t>+</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𝑣</m:t>
                              </m:r>
                            </m:e>
                            <m:sub>
                              <m:r>
                                <a:rPr lang="fr-FR" b="0" i="1" smtClean="0">
                                  <a:latin typeface="Cambria Math" panose="02040503050406030204" pitchFamily="18" charset="0"/>
                                </a:rPr>
                                <m:t>𝑖</m:t>
                              </m:r>
                            </m:sub>
                          </m:sSub>
                          <m:r>
                            <a:rPr lang="fr-FR" b="0" i="1" smtClean="0">
                              <a:latin typeface="Cambria Math" panose="02040503050406030204" pitchFamily="18" charset="0"/>
                            </a:rPr>
                            <m:t>)</m:t>
                          </m:r>
                        </m:num>
                        <m:den>
                          <m:sSub>
                            <m:sSubPr>
                              <m:ctrlPr>
                                <a:rPr lang="fr-FR" b="0" i="1" smtClean="0">
                                  <a:latin typeface="Cambria Math" panose="02040503050406030204" pitchFamily="18" charset="0"/>
                                </a:rPr>
                              </m:ctrlPr>
                            </m:sSubPr>
                            <m:e>
                              <m:r>
                                <a:rPr lang="fr-FR" b="0" i="1" smtClean="0">
                                  <a:latin typeface="Cambria Math" panose="02040503050406030204" pitchFamily="18" charset="0"/>
                                </a:rPr>
                                <m:t>𝑐</m:t>
                              </m:r>
                            </m:e>
                            <m:sub>
                              <m:r>
                                <a:rPr lang="fr-FR" b="0" i="1" smtClean="0">
                                  <a:latin typeface="Cambria Math" panose="02040503050406030204" pitchFamily="18" charset="0"/>
                                </a:rPr>
                                <m:t>𝑝</m:t>
                              </m:r>
                            </m:sub>
                          </m:sSub>
                          <m:r>
                            <a:rPr lang="fr-FR" b="0" i="1" smtClean="0">
                              <a:latin typeface="Cambria Math" panose="02040503050406030204" pitchFamily="18" charset="0"/>
                            </a:rPr>
                            <m:t>+</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𝑣</m:t>
                              </m:r>
                            </m:e>
                            <m:sub>
                              <m:r>
                                <a:rPr lang="fr-FR" b="0" i="1" smtClean="0">
                                  <a:latin typeface="Cambria Math" panose="02040503050406030204" pitchFamily="18" charset="0"/>
                                </a:rPr>
                                <m:t>𝑝</m:t>
                              </m:r>
                            </m:sub>
                          </m:sSub>
                        </m:den>
                      </m:f>
                    </m:oMath>
                  </m:oMathPara>
                </a14:m>
                <a:endParaRPr lang="fr-FR" b="0" dirty="0"/>
              </a:p>
              <a:p>
                <a:pPr marL="0" indent="0">
                  <a:buNone/>
                </a:pPr>
                <a:endParaRPr lang="fr-BR" dirty="0"/>
              </a:p>
              <a:p>
                <a:pPr marL="0" indent="0">
                  <a:buNone/>
                </a:pPr>
                <a:r>
                  <a:rPr lang="fr-BR" dirty="0"/>
                  <a:t>Isso porque somente o montante </a:t>
                </a:r>
                <a14:m>
                  <m:oMath xmlns:m="http://schemas.openxmlformats.org/officeDocument/2006/math">
                    <m:r>
                      <a:rPr lang="fr-FR" i="1">
                        <a:latin typeface="Cambria Math" panose="02040503050406030204" pitchFamily="18" charset="0"/>
                      </a:rPr>
                      <m:t>𝑚</m:t>
                    </m:r>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𝑐</m:t>
                        </m:r>
                      </m:e>
                      <m:sub>
                        <m:r>
                          <a:rPr lang="fr-FR" i="1">
                            <a:latin typeface="Cambria Math" panose="02040503050406030204" pitchFamily="18" charset="0"/>
                          </a:rPr>
                          <m:t>𝑖</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𝑣</m:t>
                        </m:r>
                      </m:e>
                      <m:sub>
                        <m:r>
                          <a:rPr lang="fr-FR" i="1">
                            <a:latin typeface="Cambria Math" panose="02040503050406030204" pitchFamily="18" charset="0"/>
                          </a:rPr>
                          <m:t>𝑖</m:t>
                        </m:r>
                      </m:sub>
                    </m:sSub>
                    <m:r>
                      <a:rPr lang="fr-FR" i="1">
                        <a:latin typeface="Cambria Math" panose="02040503050406030204" pitchFamily="18" charset="0"/>
                      </a:rPr>
                      <m:t>)</m:t>
                    </m:r>
                  </m:oMath>
                </a14:m>
                <a:r>
                  <a:rPr lang="fr-BR" dirty="0"/>
                  <a:t> resta disponível para a acumulação produtiva depois de repostos os custos puros de circulação</a:t>
                </a:r>
              </a:p>
              <a:p>
                <a:pPr marL="0" indent="0">
                  <a:buNone/>
                </a:pPr>
                <a:r>
                  <a:rPr lang="fr-BR" dirty="0"/>
                  <a:t>Isso vale para o capital individual, e vale também para o capital no seu conjunto</a:t>
                </a:r>
              </a:p>
              <a:p>
                <a:pPr marL="0" indent="0">
                  <a:buNone/>
                </a:pPr>
                <a:r>
                  <a:rPr lang="fr-BR" dirty="0"/>
                  <a:t>Assim, a redução de custos de circulação através da concentração da atividade comercial e contábil nas mãos de empresas </a:t>
                </a:r>
                <a:r>
                  <a:rPr lang="fr-BR" i="1" dirty="0"/>
                  <a:t>comerciais </a:t>
                </a:r>
                <a:r>
                  <a:rPr lang="fr-BR" dirty="0"/>
                  <a:t>e de </a:t>
                </a:r>
                <a:r>
                  <a:rPr lang="fr-BR" i="1" dirty="0"/>
                  <a:t>contabilidade </a:t>
                </a:r>
                <a:r>
                  <a:rPr lang="fr-BR" dirty="0"/>
                  <a:t>aumentam a taxa potencial de acumulação de capital produtivo</a:t>
                </a:r>
              </a:p>
            </p:txBody>
          </p:sp>
        </mc:Choice>
        <mc:Fallback xmlns="">
          <p:sp>
            <p:nvSpPr>
              <p:cNvPr id="3" name="Espace réservé du contenu 2">
                <a:extLst>
                  <a:ext uri="{FF2B5EF4-FFF2-40B4-BE49-F238E27FC236}">
                    <a16:creationId xmlns:a16="http://schemas.microsoft.com/office/drawing/2014/main" id="{7A0EA4CA-2004-2A44-9C53-E91D6C94468F}"/>
                  </a:ext>
                </a:extLst>
              </p:cNvPr>
              <p:cNvSpPr>
                <a:spLocks noGrp="1" noRot="1" noChangeAspect="1" noMove="1" noResize="1" noEditPoints="1" noAdjustHandles="1" noChangeArrowheads="1" noChangeShapeType="1" noTextEdit="1"/>
              </p:cNvSpPr>
              <p:nvPr>
                <p:ph idx="1"/>
              </p:nvPr>
            </p:nvSpPr>
            <p:spPr>
              <a:xfrm>
                <a:off x="838200" y="1825624"/>
                <a:ext cx="10515600" cy="4747297"/>
              </a:xfrm>
              <a:blipFill>
                <a:blip r:embed="rId2"/>
                <a:stretch>
                  <a:fillRect l="-965" t="-2933" r="-1086"/>
                </a:stretch>
              </a:blipFill>
            </p:spPr>
            <p:txBody>
              <a:bodyPr/>
              <a:lstStyle/>
              <a:p>
                <a:r>
                  <a:rPr lang="fr-BR">
                    <a:noFill/>
                  </a:rPr>
                  <a:t> </a:t>
                </a:r>
              </a:p>
            </p:txBody>
          </p:sp>
        </mc:Fallback>
      </mc:AlternateContent>
    </p:spTree>
    <p:extLst>
      <p:ext uri="{BB962C8B-B14F-4D97-AF65-F5344CB8AC3E}">
        <p14:creationId xmlns:p14="http://schemas.microsoft.com/office/powerpoint/2010/main" val="99951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FFD479-9051-A542-97ED-5648D3614BF5}"/>
              </a:ext>
            </a:extLst>
          </p:cNvPr>
          <p:cNvSpPr>
            <a:spLocks noGrp="1"/>
          </p:cNvSpPr>
          <p:nvPr>
            <p:ph type="title"/>
          </p:nvPr>
        </p:nvSpPr>
        <p:spPr/>
        <p:txBody>
          <a:bodyPr/>
          <a:lstStyle/>
          <a:p>
            <a:endParaRPr lang="fr-B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992A1043-B073-2440-BB5A-E096CED6331A}"/>
                  </a:ext>
                </a:extLst>
              </p:cNvPr>
              <p:cNvSpPr>
                <a:spLocks noGrp="1"/>
              </p:cNvSpPr>
              <p:nvPr>
                <p:ph idx="1"/>
              </p:nvPr>
            </p:nvSpPr>
            <p:spPr/>
            <p:txBody>
              <a:bodyPr>
                <a:normAutofit fontScale="92500"/>
              </a:bodyPr>
              <a:lstStyle/>
              <a:p>
                <a:pPr marL="0" indent="0">
                  <a:buNone/>
                </a:pPr>
                <a:endParaRPr lang="fr-BR"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p>
                        <m:sSupPr>
                          <m:ctrlPr>
                            <a:rPr lang="fr-BR" i="1">
                              <a:latin typeface="Cambria Math" panose="02040503050406030204" pitchFamily="18" charset="0"/>
                            </a:rPr>
                          </m:ctrlPr>
                        </m:sSupPr>
                        <m:e>
                          <m:r>
                            <a:rPr lang="fr-FR" i="1">
                              <a:latin typeface="Cambria Math" panose="02040503050406030204" pitchFamily="18" charset="0"/>
                            </a:rPr>
                            <m:t>𝑎</m:t>
                          </m:r>
                        </m:e>
                        <m:sup>
                          <m:r>
                            <a:rPr lang="fr-FR" i="1">
                              <a:latin typeface="Cambria Math" panose="02040503050406030204" pitchFamily="18" charset="0"/>
                            </a:rPr>
                            <m:t>′</m:t>
                          </m:r>
                        </m:sup>
                      </m:sSup>
                      <m:r>
                        <a:rPr lang="fr-FR" i="1">
                          <a:latin typeface="Cambria Math" panose="02040503050406030204" pitchFamily="18" charset="0"/>
                        </a:rPr>
                        <m:t>=</m:t>
                      </m:r>
                      <m:f>
                        <m:fPr>
                          <m:ctrlPr>
                            <a:rPr lang="fr-FR" i="1">
                              <a:latin typeface="Cambria Math" panose="02040503050406030204" pitchFamily="18" charset="0"/>
                            </a:rPr>
                          </m:ctrlPr>
                        </m:fPr>
                        <m:num>
                          <m:r>
                            <a:rPr lang="fr-FR" i="1">
                              <a:latin typeface="Cambria Math" panose="02040503050406030204" pitchFamily="18" charset="0"/>
                            </a:rPr>
                            <m:t>𝑚</m:t>
                          </m:r>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𝑐</m:t>
                              </m:r>
                            </m:e>
                            <m:sub>
                              <m:r>
                                <a:rPr lang="fr-FR" i="1">
                                  <a:latin typeface="Cambria Math" panose="02040503050406030204" pitchFamily="18" charset="0"/>
                                </a:rPr>
                                <m:t>𝑖</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𝑣</m:t>
                              </m:r>
                            </m:e>
                            <m:sub>
                              <m:r>
                                <a:rPr lang="fr-FR" i="1">
                                  <a:latin typeface="Cambria Math" panose="02040503050406030204" pitchFamily="18" charset="0"/>
                                </a:rPr>
                                <m:t>𝑖</m:t>
                              </m:r>
                            </m:sub>
                          </m:sSub>
                          <m:r>
                            <a:rPr lang="fr-FR" i="1">
                              <a:latin typeface="Cambria Math" panose="02040503050406030204" pitchFamily="18" charset="0"/>
                            </a:rPr>
                            <m:t>)</m:t>
                          </m:r>
                        </m:num>
                        <m:den>
                          <m:sSub>
                            <m:sSubPr>
                              <m:ctrlPr>
                                <a:rPr lang="fr-FR" i="1">
                                  <a:latin typeface="Cambria Math" panose="02040503050406030204" pitchFamily="18" charset="0"/>
                                </a:rPr>
                              </m:ctrlPr>
                            </m:sSubPr>
                            <m:e>
                              <m:r>
                                <a:rPr lang="fr-FR" i="1">
                                  <a:latin typeface="Cambria Math" panose="02040503050406030204" pitchFamily="18" charset="0"/>
                                </a:rPr>
                                <m:t>𝑐</m:t>
                              </m:r>
                            </m:e>
                            <m:sub>
                              <m:r>
                                <a:rPr lang="fr-FR" i="1">
                                  <a:latin typeface="Cambria Math" panose="02040503050406030204" pitchFamily="18" charset="0"/>
                                </a:rPr>
                                <m:t>𝑝</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𝑣</m:t>
                              </m:r>
                            </m:e>
                            <m:sub>
                              <m:r>
                                <a:rPr lang="fr-FR" i="1">
                                  <a:latin typeface="Cambria Math" panose="02040503050406030204" pitchFamily="18" charset="0"/>
                                </a:rPr>
                                <m:t>𝑝</m:t>
                              </m:r>
                            </m:sub>
                          </m:sSub>
                        </m:den>
                      </m:f>
                    </m:oMath>
                  </m:oMathPara>
                </a14:m>
                <a:endParaRPr lang="fr-BR" dirty="0"/>
              </a:p>
              <a:p>
                <a:endParaRPr lang="fr-BR" dirty="0"/>
              </a:p>
              <a:p>
                <a:r>
                  <a:rPr lang="fr-BR" dirty="0"/>
                  <a:t>Essa fórmula deixa claro o interesse que tem todo capital em reduzir seus custos improdutivos:</a:t>
                </a:r>
              </a:p>
              <a:p>
                <a:pPr marL="0" indent="0" algn="ctr">
                  <a:buNone/>
                </a:pPr>
                <a:r>
                  <a:rPr lang="fr-BR" i="1" dirty="0"/>
                  <a:t>Quanto menores forem esses custos maior é a fração da mais valia que pode ser empregada para a expansão da escala de exploração do trabalho</a:t>
                </a:r>
              </a:p>
              <a:p>
                <a:r>
                  <a:rPr lang="fr-BR" dirty="0"/>
                  <a:t>Também deixa claro como o capital de pura circulação impõe um limite negativo à expansão do capital</a:t>
                </a:r>
              </a:p>
            </p:txBody>
          </p:sp>
        </mc:Choice>
        <mc:Fallback xmlns="">
          <p:sp>
            <p:nvSpPr>
              <p:cNvPr id="3" name="Espace réservé du contenu 2">
                <a:extLst>
                  <a:ext uri="{FF2B5EF4-FFF2-40B4-BE49-F238E27FC236}">
                    <a16:creationId xmlns:a16="http://schemas.microsoft.com/office/drawing/2014/main" id="{992A1043-B073-2440-BB5A-E096CED6331A}"/>
                  </a:ext>
                </a:extLst>
              </p:cNvPr>
              <p:cNvSpPr>
                <a:spLocks noGrp="1" noRot="1" noChangeAspect="1" noMove="1" noResize="1" noEditPoints="1" noAdjustHandles="1" noChangeArrowheads="1" noChangeShapeType="1" noTextEdit="1"/>
              </p:cNvSpPr>
              <p:nvPr>
                <p:ph idx="1"/>
              </p:nvPr>
            </p:nvSpPr>
            <p:spPr>
              <a:blipFill>
                <a:blip r:embed="rId2"/>
                <a:stretch>
                  <a:fillRect l="-965" r="-1086" b="-872"/>
                </a:stretch>
              </a:blipFill>
            </p:spPr>
            <p:txBody>
              <a:bodyPr/>
              <a:lstStyle/>
              <a:p>
                <a:r>
                  <a:rPr lang="fr-BR">
                    <a:noFill/>
                  </a:rPr>
                  <a:t> </a:t>
                </a:r>
              </a:p>
            </p:txBody>
          </p:sp>
        </mc:Fallback>
      </mc:AlternateContent>
    </p:spTree>
    <p:extLst>
      <p:ext uri="{BB962C8B-B14F-4D97-AF65-F5344CB8AC3E}">
        <p14:creationId xmlns:p14="http://schemas.microsoft.com/office/powerpoint/2010/main" val="2521754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5AA576-C86A-394F-BBEE-98D6E566F6C2}"/>
              </a:ext>
            </a:extLst>
          </p:cNvPr>
          <p:cNvSpPr>
            <a:spLocks noGrp="1"/>
          </p:cNvSpPr>
          <p:nvPr>
            <p:ph type="title"/>
          </p:nvPr>
        </p:nvSpPr>
        <p:spPr/>
        <p:txBody>
          <a:bodyPr/>
          <a:lstStyle/>
          <a:p>
            <a:pPr algn="ctr"/>
            <a:r>
              <a:rPr lang="fr-BR" dirty="0"/>
              <a:t>Diferença entre custos de contabilidade e custos de comercialização (compra e venda)</a:t>
            </a:r>
          </a:p>
        </p:txBody>
      </p:sp>
      <p:sp>
        <p:nvSpPr>
          <p:cNvPr id="3" name="Espace réservé du contenu 2">
            <a:extLst>
              <a:ext uri="{FF2B5EF4-FFF2-40B4-BE49-F238E27FC236}">
                <a16:creationId xmlns:a16="http://schemas.microsoft.com/office/drawing/2014/main" id="{CA71B490-9B47-9242-97CB-1975A5F2B3D2}"/>
              </a:ext>
            </a:extLst>
          </p:cNvPr>
          <p:cNvSpPr>
            <a:spLocks noGrp="1"/>
          </p:cNvSpPr>
          <p:nvPr>
            <p:ph idx="1"/>
          </p:nvPr>
        </p:nvSpPr>
        <p:spPr/>
        <p:txBody>
          <a:bodyPr>
            <a:normAutofit lnSpcReduction="10000"/>
          </a:bodyPr>
          <a:lstStyle/>
          <a:p>
            <a:r>
              <a:rPr lang="fr-BR" dirty="0"/>
              <a:t>Os custos de compra e venda se devem à forma mercadoria que possui o produto (99); portanto, tendem a desaparecer com o desaparecimento daquela forma do produto do trabalho: por exemplo, os caixas desaparecem com o desaparecimento da forma de mercadoria do produto</a:t>
            </a:r>
          </a:p>
          <a:p>
            <a:r>
              <a:rPr lang="fr-BR" dirty="0"/>
              <a:t>No caso da contabilidade sua necessidade aumenta com o aumento da escala social da produção</a:t>
            </a:r>
          </a:p>
          <a:p>
            <a:r>
              <a:rPr lang="fr-BR" dirty="0"/>
              <a:t>Portanto, é mais necessária na produção capitalista do que na pequena produção familiar/camponesa …</a:t>
            </a:r>
          </a:p>
          <a:p>
            <a:r>
              <a:rPr lang="fr-BR" dirty="0"/>
              <a:t>… e mais necessária na produção socialista e comunista do que na produção capitalista</a:t>
            </a:r>
          </a:p>
        </p:txBody>
      </p:sp>
    </p:spTree>
    <p:extLst>
      <p:ext uri="{BB962C8B-B14F-4D97-AF65-F5344CB8AC3E}">
        <p14:creationId xmlns:p14="http://schemas.microsoft.com/office/powerpoint/2010/main" val="2232002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0C3D68-3890-0740-8A51-C52010021414}"/>
              </a:ext>
            </a:extLst>
          </p:cNvPr>
          <p:cNvSpPr>
            <a:spLocks noGrp="1"/>
          </p:cNvSpPr>
          <p:nvPr>
            <p:ph type="title"/>
          </p:nvPr>
        </p:nvSpPr>
        <p:spPr/>
        <p:txBody>
          <a:bodyPr/>
          <a:lstStyle/>
          <a:p>
            <a:pPr algn="ctr"/>
            <a:r>
              <a:rPr lang="fr-BR" dirty="0"/>
              <a:t>3.Dinheiro</a:t>
            </a:r>
          </a:p>
        </p:txBody>
      </p:sp>
      <p:sp>
        <p:nvSpPr>
          <p:cNvPr id="3" name="Espace réservé du contenu 2">
            <a:extLst>
              <a:ext uri="{FF2B5EF4-FFF2-40B4-BE49-F238E27FC236}">
                <a16:creationId xmlns:a16="http://schemas.microsoft.com/office/drawing/2014/main" id="{4E0AC3B0-3EF3-3E4E-ABA5-396FDD47D5BA}"/>
              </a:ext>
            </a:extLst>
          </p:cNvPr>
          <p:cNvSpPr>
            <a:spLocks noGrp="1"/>
          </p:cNvSpPr>
          <p:nvPr>
            <p:ph idx="1"/>
          </p:nvPr>
        </p:nvSpPr>
        <p:spPr/>
        <p:txBody>
          <a:bodyPr>
            <a:normAutofit fontScale="92500"/>
          </a:bodyPr>
          <a:lstStyle/>
          <a:p>
            <a:r>
              <a:rPr lang="fr-BR" dirty="0"/>
              <a:t>Massa de dinheiro (ouro ou prata) em circulação cresce com o aumento da massa de mercadorias em circulação</a:t>
            </a:r>
          </a:p>
          <a:p>
            <a:r>
              <a:rPr lang="fr-BR" dirty="0"/>
              <a:t>Dinheiro não entra no consumo individual ou produtivo</a:t>
            </a:r>
          </a:p>
          <a:p>
            <a:r>
              <a:rPr lang="pt-BR" dirty="0"/>
              <a:t>Enquanto material metálico o dinheiro é </a:t>
            </a:r>
            <a:r>
              <a:rPr lang="fr-BR" dirty="0"/>
              <a:t>produto do trabalho que serve apenas na circulação e, portanto, faz uma função improdutiva</a:t>
            </a:r>
          </a:p>
          <a:p>
            <a:r>
              <a:rPr lang="fr-FR" dirty="0"/>
              <a:t>S</a:t>
            </a:r>
            <a:r>
              <a:rPr lang="fr-BR" dirty="0"/>
              <a:t>eu desgaste exige que parte do trabalho social esteja constantemente engajado na produção desses materiais (ouro e prata)</a:t>
            </a:r>
          </a:p>
          <a:p>
            <a:r>
              <a:rPr lang="fr-BR" dirty="0"/>
              <a:t>A produção desse ouro e prata constituem custos que se originam da forma social de produção e crescem com o desenvolvimento da produção de mercadorias « e sobretudo da produção capitalista » (100)</a:t>
            </a:r>
          </a:p>
        </p:txBody>
      </p:sp>
    </p:spTree>
    <p:extLst>
      <p:ext uri="{BB962C8B-B14F-4D97-AF65-F5344CB8AC3E}">
        <p14:creationId xmlns:p14="http://schemas.microsoft.com/office/powerpoint/2010/main" val="298447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FE31B7-F063-AA43-985A-D18BCE95D150}"/>
              </a:ext>
            </a:extLst>
          </p:cNvPr>
          <p:cNvSpPr>
            <a:spLocks noGrp="1"/>
          </p:cNvSpPr>
          <p:nvPr>
            <p:ph type="title"/>
          </p:nvPr>
        </p:nvSpPr>
        <p:spPr/>
        <p:txBody>
          <a:bodyPr/>
          <a:lstStyle/>
          <a:p>
            <a:endParaRPr lang="fr-BR"/>
          </a:p>
        </p:txBody>
      </p:sp>
      <p:sp>
        <p:nvSpPr>
          <p:cNvPr id="3" name="Espace réservé du contenu 2">
            <a:extLst>
              <a:ext uri="{FF2B5EF4-FFF2-40B4-BE49-F238E27FC236}">
                <a16:creationId xmlns:a16="http://schemas.microsoft.com/office/drawing/2014/main" id="{7361D789-123D-1B45-9C31-569E7FFE8FFE}"/>
              </a:ext>
            </a:extLst>
          </p:cNvPr>
          <p:cNvSpPr>
            <a:spLocks noGrp="1"/>
          </p:cNvSpPr>
          <p:nvPr>
            <p:ph idx="1"/>
          </p:nvPr>
        </p:nvSpPr>
        <p:spPr/>
        <p:txBody>
          <a:bodyPr>
            <a:normAutofit/>
          </a:bodyPr>
          <a:lstStyle/>
          <a:p>
            <a:pPr marL="0" indent="0" algn="ctr">
              <a:buNone/>
            </a:pPr>
            <a:endParaRPr lang="fr-BR" sz="6000" dirty="0"/>
          </a:p>
          <a:p>
            <a:pPr marL="0" indent="0" algn="ctr">
              <a:buNone/>
            </a:pPr>
            <a:r>
              <a:rPr lang="fr-BR" sz="6000" dirty="0"/>
              <a:t>II. Custos de conservação</a:t>
            </a:r>
          </a:p>
        </p:txBody>
      </p:sp>
    </p:spTree>
    <p:extLst>
      <p:ext uri="{BB962C8B-B14F-4D97-AF65-F5344CB8AC3E}">
        <p14:creationId xmlns:p14="http://schemas.microsoft.com/office/powerpoint/2010/main" val="131932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5B6AC4-9146-394D-9CB8-B4C0E1B41100}"/>
              </a:ext>
            </a:extLst>
          </p:cNvPr>
          <p:cNvSpPr>
            <a:spLocks noGrp="1"/>
          </p:cNvSpPr>
          <p:nvPr>
            <p:ph type="title"/>
          </p:nvPr>
        </p:nvSpPr>
        <p:spPr/>
        <p:txBody>
          <a:bodyPr/>
          <a:lstStyle/>
          <a:p>
            <a:pPr algn="ctr"/>
            <a:r>
              <a:rPr lang="fr-BR" dirty="0"/>
              <a:t>Introdução</a:t>
            </a:r>
          </a:p>
        </p:txBody>
      </p:sp>
      <p:sp>
        <p:nvSpPr>
          <p:cNvPr id="3" name="Espace réservé du contenu 2">
            <a:extLst>
              <a:ext uri="{FF2B5EF4-FFF2-40B4-BE49-F238E27FC236}">
                <a16:creationId xmlns:a16="http://schemas.microsoft.com/office/drawing/2014/main" id="{9DF98CE6-9E3E-BB4F-BC97-76FD4F26960E}"/>
              </a:ext>
            </a:extLst>
          </p:cNvPr>
          <p:cNvSpPr>
            <a:spLocks noGrp="1"/>
          </p:cNvSpPr>
          <p:nvPr>
            <p:ph idx="1"/>
          </p:nvPr>
        </p:nvSpPr>
        <p:spPr/>
        <p:txBody>
          <a:bodyPr>
            <a:normAutofit/>
          </a:bodyPr>
          <a:lstStyle/>
          <a:p>
            <a:r>
              <a:rPr lang="fr-BR" dirty="0"/>
              <a:t>O tempo de rotação do capital inclui o tempo de circulação (</a:t>
            </a:r>
            <a:r>
              <a:rPr lang="fr-BR" i="1" dirty="0"/>
              <a:t>t</a:t>
            </a:r>
            <a:r>
              <a:rPr lang="fr-BR" i="1" baseline="-25000" dirty="0"/>
              <a:t>c</a:t>
            </a:r>
            <a:r>
              <a:rPr lang="fr-BR" dirty="0"/>
              <a:t>) e o tempo de produção (</a:t>
            </a:r>
            <a:r>
              <a:rPr lang="fr-BR" i="1" dirty="0"/>
              <a:t>t</a:t>
            </a:r>
            <a:r>
              <a:rPr lang="fr-BR" i="1" baseline="-25000" dirty="0"/>
              <a:t>p</a:t>
            </a:r>
            <a:r>
              <a:rPr lang="fr-BR" dirty="0"/>
              <a:t>). O tempo de circulação, por sua vez, se divide em tempo de aquisição (</a:t>
            </a:r>
            <a:r>
              <a:rPr lang="fr-BR" i="1" dirty="0"/>
              <a:t>t</a:t>
            </a:r>
            <a:r>
              <a:rPr lang="fr-BR" i="1" baseline="-25000" dirty="0"/>
              <a:t>a</a:t>
            </a:r>
            <a:r>
              <a:rPr lang="fr-BR" dirty="0"/>
              <a:t>) dos meios de produção e da força de trabalho e o tempo de venda (</a:t>
            </a:r>
            <a:r>
              <a:rPr lang="fr-BR" i="1" dirty="0"/>
              <a:t>t</a:t>
            </a:r>
            <a:r>
              <a:rPr lang="fr-BR" i="1" baseline="-25000" dirty="0"/>
              <a:t>v</a:t>
            </a:r>
            <a:r>
              <a:rPr lang="fr-BR" dirty="0"/>
              <a:t>) das mercadorias produzidas:</a:t>
            </a:r>
          </a:p>
          <a:p>
            <a:pPr marL="0" indent="0" algn="ctr">
              <a:buNone/>
            </a:pPr>
            <a:r>
              <a:rPr lang="fr-BR" dirty="0"/>
              <a:t>D_________  _________________________  _________D’</a:t>
            </a:r>
          </a:p>
          <a:p>
            <a:pPr marL="0" indent="0">
              <a:buNone/>
            </a:pPr>
            <a:r>
              <a:rPr lang="fr-BR" dirty="0"/>
              <a:t>		</a:t>
            </a:r>
            <a:r>
              <a:rPr lang="fr-BR" i="1" dirty="0"/>
              <a:t>t</a:t>
            </a:r>
            <a:r>
              <a:rPr lang="fr-BR" i="1" baseline="-25000" dirty="0"/>
              <a:t>a </a:t>
            </a:r>
            <a:r>
              <a:rPr lang="fr-BR" dirty="0"/>
              <a:t>			   </a:t>
            </a:r>
            <a:r>
              <a:rPr lang="fr-BR" i="1" dirty="0"/>
              <a:t>t</a:t>
            </a:r>
            <a:r>
              <a:rPr lang="fr-BR" i="1" baseline="-25000" dirty="0"/>
              <a:t>p </a:t>
            </a:r>
            <a:r>
              <a:rPr lang="fr-BR" dirty="0"/>
              <a:t>			</a:t>
            </a:r>
            <a:r>
              <a:rPr lang="fr-BR" i="1" dirty="0"/>
              <a:t>	t</a:t>
            </a:r>
            <a:r>
              <a:rPr lang="fr-BR" i="1" baseline="-25000" dirty="0"/>
              <a:t>v</a:t>
            </a:r>
            <a:endParaRPr lang="fr-BR" dirty="0"/>
          </a:p>
          <a:p>
            <a:pPr marL="0" indent="0">
              <a:buNone/>
            </a:pPr>
            <a:endParaRPr lang="fr-BR" dirty="0"/>
          </a:p>
          <a:p>
            <a:pPr marL="0" indent="0">
              <a:buNone/>
            </a:pPr>
            <a:r>
              <a:rPr lang="fr-BR" dirty="0"/>
              <a:t>Nota: utilizamos a notação </a:t>
            </a:r>
            <a:r>
              <a:rPr lang="fr-BR" i="1" dirty="0"/>
              <a:t>t</a:t>
            </a:r>
            <a:r>
              <a:rPr lang="fr-BR" i="1" baseline="-25000" dirty="0"/>
              <a:t>a</a:t>
            </a:r>
            <a:r>
              <a:rPr lang="fr-BR" dirty="0"/>
              <a:t> para tempo de compra (aquisição) e não </a:t>
            </a:r>
            <a:r>
              <a:rPr lang="fr-BR" i="1" dirty="0"/>
              <a:t>t</a:t>
            </a:r>
            <a:r>
              <a:rPr lang="fr-BR" i="1" baseline="-25000" dirty="0"/>
              <a:t>c</a:t>
            </a:r>
            <a:r>
              <a:rPr lang="fr-BR" dirty="0"/>
              <a:t> pois </a:t>
            </a:r>
            <a:r>
              <a:rPr lang="fr-BR" i="1" dirty="0"/>
              <a:t>t</a:t>
            </a:r>
            <a:r>
              <a:rPr lang="fr-BR" i="1" baseline="-25000" dirty="0"/>
              <a:t>c</a:t>
            </a:r>
            <a:r>
              <a:rPr lang="fr-BR" dirty="0"/>
              <a:t> é o tempo de circulação total que inclui a compra e a venda</a:t>
            </a:r>
          </a:p>
        </p:txBody>
      </p:sp>
    </p:spTree>
    <p:extLst>
      <p:ext uri="{BB962C8B-B14F-4D97-AF65-F5344CB8AC3E}">
        <p14:creationId xmlns:p14="http://schemas.microsoft.com/office/powerpoint/2010/main" val="3149281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70ADE1-9463-CB43-9B8A-FE4BE9A07E96}"/>
              </a:ext>
            </a:extLst>
          </p:cNvPr>
          <p:cNvSpPr>
            <a:spLocks noGrp="1"/>
          </p:cNvSpPr>
          <p:nvPr>
            <p:ph type="title"/>
          </p:nvPr>
        </p:nvSpPr>
        <p:spPr/>
        <p:txBody>
          <a:bodyPr/>
          <a:lstStyle/>
          <a:p>
            <a:pPr algn="ctr"/>
            <a:r>
              <a:rPr lang="fr-BR" dirty="0"/>
              <a:t>1. Formação de estoque em geral</a:t>
            </a:r>
          </a:p>
        </p:txBody>
      </p:sp>
      <p:sp>
        <p:nvSpPr>
          <p:cNvPr id="3" name="Espace réservé du contenu 2">
            <a:extLst>
              <a:ext uri="{FF2B5EF4-FFF2-40B4-BE49-F238E27FC236}">
                <a16:creationId xmlns:a16="http://schemas.microsoft.com/office/drawing/2014/main" id="{F7AF7A02-14C3-2742-A177-9F8F7ED9BC16}"/>
              </a:ext>
            </a:extLst>
          </p:cNvPr>
          <p:cNvSpPr>
            <a:spLocks noGrp="1"/>
          </p:cNvSpPr>
          <p:nvPr>
            <p:ph idx="1"/>
          </p:nvPr>
        </p:nvSpPr>
        <p:spPr/>
        <p:txBody>
          <a:bodyPr/>
          <a:lstStyle/>
          <a:p>
            <a:r>
              <a:rPr lang="fr-BR" dirty="0"/>
              <a:t>Três formas que assume o estoque</a:t>
            </a:r>
          </a:p>
          <a:p>
            <a:r>
              <a:rPr lang="fr-BR" dirty="0"/>
              <a:t>1. Capital produtivo (nosso CPL)</a:t>
            </a:r>
          </a:p>
          <a:p>
            <a:r>
              <a:rPr lang="fr-BR" dirty="0"/>
              <a:t>2. Fundo de consumo individual</a:t>
            </a:r>
          </a:p>
          <a:p>
            <a:r>
              <a:rPr lang="fr-BR" dirty="0"/>
              <a:t>3. Estoque de mercadorias (nosso MEE)</a:t>
            </a:r>
          </a:p>
          <a:p>
            <a:pPr marL="0" indent="0">
              <a:buNone/>
            </a:pPr>
            <a:endParaRPr lang="fr-BR" dirty="0"/>
          </a:p>
          <a:p>
            <a:pPr marL="0" indent="0">
              <a:buNone/>
            </a:pPr>
            <a:r>
              <a:rPr lang="fr-BR" dirty="0"/>
              <a:t>No capitalismo a formação de estoques são condição da continuidade de reprodução e acumulação</a:t>
            </a:r>
          </a:p>
        </p:txBody>
      </p:sp>
    </p:spTree>
    <p:extLst>
      <p:ext uri="{BB962C8B-B14F-4D97-AF65-F5344CB8AC3E}">
        <p14:creationId xmlns:p14="http://schemas.microsoft.com/office/powerpoint/2010/main" val="1927618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B5B0A2-DB24-0440-9C51-D1BBE0A4EF3F}"/>
              </a:ext>
            </a:extLst>
          </p:cNvPr>
          <p:cNvSpPr>
            <a:spLocks noGrp="1"/>
          </p:cNvSpPr>
          <p:nvPr>
            <p:ph type="title"/>
          </p:nvPr>
        </p:nvSpPr>
        <p:spPr/>
        <p:txBody>
          <a:bodyPr/>
          <a:lstStyle/>
          <a:p>
            <a:pPr algn="ctr"/>
            <a:r>
              <a:rPr lang="fr-BR" dirty="0"/>
              <a:t>Formação de estoques implicados no ciclo do capital</a:t>
            </a:r>
          </a:p>
        </p:txBody>
      </p:sp>
      <p:sp>
        <p:nvSpPr>
          <p:cNvPr id="3" name="Espace réservé du contenu 2">
            <a:extLst>
              <a:ext uri="{FF2B5EF4-FFF2-40B4-BE49-F238E27FC236}">
                <a16:creationId xmlns:a16="http://schemas.microsoft.com/office/drawing/2014/main" id="{DF6ABCBB-7C86-7D48-8A8A-8BD5A417D1B0}"/>
              </a:ext>
            </a:extLst>
          </p:cNvPr>
          <p:cNvSpPr>
            <a:spLocks noGrp="1"/>
          </p:cNvSpPr>
          <p:nvPr>
            <p:ph idx="1"/>
          </p:nvPr>
        </p:nvSpPr>
        <p:spPr>
          <a:xfrm>
            <a:off x="838200" y="1690688"/>
            <a:ext cx="10515600" cy="4968295"/>
          </a:xfrm>
        </p:spPr>
        <p:txBody>
          <a:bodyPr>
            <a:normAutofit fontScale="85000" lnSpcReduction="20000"/>
          </a:bodyPr>
          <a:lstStyle/>
          <a:p>
            <a:pPr marL="0" indent="0">
              <a:buNone/>
            </a:pPr>
            <a:endParaRPr lang="fr-FR" dirty="0"/>
          </a:p>
          <a:p>
            <a:r>
              <a:rPr lang="fr-FR" dirty="0"/>
              <a:t>No </a:t>
            </a:r>
            <a:r>
              <a:rPr lang="fr-FR" b="1" dirty="0" err="1"/>
              <a:t>interior</a:t>
            </a:r>
            <a:r>
              <a:rPr lang="fr-FR" dirty="0"/>
              <a:t> do </a:t>
            </a:r>
            <a:r>
              <a:rPr lang="fr-BR" dirty="0"/>
              <a:t>ciclo de um capital individual se formam dois tipos de estoques: os elementos do </a:t>
            </a:r>
            <a:r>
              <a:rPr lang="fr-BR" i="1" dirty="0"/>
              <a:t>capital produtivo latente </a:t>
            </a:r>
            <a:r>
              <a:rPr lang="fr-BR" dirty="0"/>
              <a:t>(CPL) necessários para manter a continuidade do processo de produção e o próprio produto-mercadoria, ou a </a:t>
            </a:r>
            <a:r>
              <a:rPr lang="fr-BR" i="1" dirty="0"/>
              <a:t>mercadoria em estado de estoque </a:t>
            </a:r>
            <a:r>
              <a:rPr lang="fr-BR" dirty="0"/>
              <a:t>(MEE) que precisa ser vendida:</a:t>
            </a:r>
          </a:p>
          <a:p>
            <a:endParaRPr lang="fr-BR" dirty="0"/>
          </a:p>
          <a:p>
            <a:pPr marL="0" indent="0" algn="ctr">
              <a:buNone/>
            </a:pPr>
            <a:r>
              <a:rPr lang="fr-BR" dirty="0"/>
              <a:t>D – M  . . .  P . . .  M’ – D’ </a:t>
            </a:r>
          </a:p>
          <a:p>
            <a:pPr marL="0" indent="0">
              <a:buNone/>
            </a:pPr>
            <a:endParaRPr lang="fr-BR" dirty="0"/>
          </a:p>
          <a:p>
            <a:pPr marL="0" indent="0">
              <a:buNone/>
            </a:pPr>
            <a:r>
              <a:rPr lang="fr-BR" dirty="0"/>
              <a:t>			</a:t>
            </a:r>
          </a:p>
          <a:p>
            <a:pPr marL="0" indent="0">
              <a:buNone/>
            </a:pPr>
            <a:r>
              <a:rPr lang="fr-BR" dirty="0"/>
              <a:t>			 	CPL		         MEE</a:t>
            </a:r>
          </a:p>
          <a:p>
            <a:pPr marL="0" indent="0">
              <a:buNone/>
            </a:pPr>
            <a:endParaRPr lang="fr-BR" dirty="0"/>
          </a:p>
          <a:p>
            <a:pPr marL="0" indent="0">
              <a:buNone/>
            </a:pPr>
            <a:r>
              <a:rPr lang="fr-BR" dirty="0"/>
              <a:t>O estoque de MEE deve se compor de MP e MC pois não só os capitalistas devem encontrar MP disponíveis, mas também os trabalhadors devem encontrar meios de consumo necessários à sua manutenção. 					</a:t>
            </a:r>
          </a:p>
        </p:txBody>
      </p:sp>
      <p:cxnSp>
        <p:nvCxnSpPr>
          <p:cNvPr id="5" name="Connecteur droit avec flèche 4">
            <a:extLst>
              <a:ext uri="{FF2B5EF4-FFF2-40B4-BE49-F238E27FC236}">
                <a16:creationId xmlns:a16="http://schemas.microsoft.com/office/drawing/2014/main" id="{685547E1-3908-EF4D-9805-350484E5DE27}"/>
              </a:ext>
            </a:extLst>
          </p:cNvPr>
          <p:cNvCxnSpPr>
            <a:cxnSpLocks/>
          </p:cNvCxnSpPr>
          <p:nvPr/>
        </p:nvCxnSpPr>
        <p:spPr>
          <a:xfrm flipH="1">
            <a:off x="4883971" y="3982458"/>
            <a:ext cx="294043" cy="669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6C26A897-B8DD-1F47-9E42-F7FD5E71F6FA}"/>
              </a:ext>
            </a:extLst>
          </p:cNvPr>
          <p:cNvCxnSpPr>
            <a:cxnSpLocks/>
          </p:cNvCxnSpPr>
          <p:nvPr/>
        </p:nvCxnSpPr>
        <p:spPr>
          <a:xfrm>
            <a:off x="6870104" y="4023752"/>
            <a:ext cx="309282" cy="669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203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625B49-1117-9F42-973C-5215957E2BDE}"/>
              </a:ext>
            </a:extLst>
          </p:cNvPr>
          <p:cNvSpPr>
            <a:spLocks noGrp="1"/>
          </p:cNvSpPr>
          <p:nvPr>
            <p:ph type="title"/>
          </p:nvPr>
        </p:nvSpPr>
        <p:spPr/>
        <p:txBody>
          <a:bodyPr>
            <a:normAutofit fontScale="90000"/>
          </a:bodyPr>
          <a:lstStyle/>
          <a:p>
            <a:r>
              <a:rPr lang="fr-BR" sz="4000" dirty="0"/>
              <a:t> … Formação de estoques implicados no ciclo do capital</a:t>
            </a:r>
            <a:br>
              <a:rPr lang="fr-BR" dirty="0"/>
            </a:br>
            <a:endParaRPr lang="fr-BR" dirty="0"/>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162968BD-D09F-2743-B15F-8FBCFB2570C9}"/>
                  </a:ext>
                </a:extLst>
              </p:cNvPr>
              <p:cNvSpPr>
                <a:spLocks noGrp="1"/>
              </p:cNvSpPr>
              <p:nvPr>
                <p:ph idx="1"/>
              </p:nvPr>
            </p:nvSpPr>
            <p:spPr>
              <a:xfrm>
                <a:off x="838200" y="1825625"/>
                <a:ext cx="10515600" cy="4667250"/>
              </a:xfrm>
            </p:spPr>
            <p:txBody>
              <a:bodyPr>
                <a:normAutofit fontScale="92500" lnSpcReduction="20000"/>
              </a:bodyPr>
              <a:lstStyle/>
              <a:p>
                <a:r>
                  <a:rPr lang="fr-BR" dirty="0"/>
                  <a:t>MEE se divide em MP e MC, fundo de consumo individual e fundo de consumo produtivo. Estoque de mercadorias estão representados no ciclo do capital abaixo e são condição de sua continuidade:</a:t>
                </a:r>
              </a:p>
              <a:p>
                <a:pPr marL="0" indent="0">
                  <a:buNone/>
                </a:pPr>
                <a:r>
                  <a:rPr lang="fr-FR" b="0" i="1" dirty="0">
                    <a:latin typeface="Cambria Math" panose="02040503050406030204" pitchFamily="18" charset="0"/>
                  </a:rPr>
                  <a:t>				</a:t>
                </a:r>
                <a:r>
                  <a:rPr lang="fr-FR" i="1" dirty="0">
                    <a:latin typeface="Cambria Math" panose="02040503050406030204" pitchFamily="18" charset="0"/>
                  </a:rPr>
                  <a:t>	</a:t>
                </a:r>
                <a:r>
                  <a:rPr lang="fr-FR" sz="1800" b="0" i="1" dirty="0">
                    <a:latin typeface="Cambria Math" panose="02040503050406030204" pitchFamily="18" charset="0"/>
                  </a:rPr>
                  <a:t>Estoque de </a:t>
                </a:r>
              </a:p>
              <a:p>
                <a:pPr marL="0" indent="0">
                  <a:buNone/>
                </a:pPr>
                <a:r>
                  <a:rPr lang="fr-FR" sz="1800" i="1" dirty="0">
                    <a:latin typeface="Cambria Math" panose="02040503050406030204" pitchFamily="18" charset="0"/>
                  </a:rPr>
                  <a:t>					 de </a:t>
                </a:r>
                <a:r>
                  <a:rPr lang="fr-FR" sz="1800" i="1" dirty="0" err="1">
                    <a:latin typeface="Cambria Math" panose="02040503050406030204" pitchFamily="18" charset="0"/>
                  </a:rPr>
                  <a:t>meios</a:t>
                </a:r>
                <a:endParaRPr lang="fr-FR" sz="1800" i="1" dirty="0">
                  <a:latin typeface="Cambria Math" panose="02040503050406030204" pitchFamily="18" charset="0"/>
                </a:endParaRPr>
              </a:p>
              <a:p>
                <a:pPr marL="0" indent="0">
                  <a:buNone/>
                </a:pPr>
                <a:r>
                  <a:rPr lang="fr-FR" sz="1800" b="0" i="1" dirty="0">
                    <a:latin typeface="Cambria Math" panose="02040503050406030204" pitchFamily="18" charset="0"/>
                  </a:rPr>
                  <a:t>				                 de </a:t>
                </a:r>
                <a:r>
                  <a:rPr lang="fr-FR" sz="1800" b="0" i="1" dirty="0" err="1">
                    <a:latin typeface="Cambria Math" panose="02040503050406030204" pitchFamily="18" charset="0"/>
                  </a:rPr>
                  <a:t>consumo</a:t>
                </a:r>
                <a:endParaRPr lang="fr-FR" sz="1800" b="0" i="1" dirty="0">
                  <a:latin typeface="Cambria Math" panose="02040503050406030204" pitchFamily="18" charset="0"/>
                </a:endParaRPr>
              </a:p>
              <a:p>
                <a:pPr marL="0" indent="0">
                  <a:buNone/>
                </a:pPr>
                <a:r>
                  <a:rPr lang="fr-FR" i="1" dirty="0">
                    <a:latin typeface="Cambria Math" panose="02040503050406030204" pitchFamily="18" charset="0"/>
                  </a:rPr>
                  <a:t>					</a:t>
                </a:r>
              </a:p>
              <a:p>
                <a:pPr marL="0" indent="0">
                  <a:buNone/>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𝐷</m:t>
                      </m:r>
                      <m:r>
                        <a:rPr lang="fr-FR" b="0" i="1" smtClean="0">
                          <a:latin typeface="Cambria Math" panose="02040503050406030204" pitchFamily="18" charset="0"/>
                        </a:rPr>
                        <m:t> −</m:t>
                      </m:r>
                      <m:r>
                        <a:rPr lang="fr-FR" b="0" i="1" smtClean="0">
                          <a:latin typeface="Cambria Math" panose="02040503050406030204" pitchFamily="18" charset="0"/>
                        </a:rPr>
                        <m:t>𝑀</m:t>
                      </m:r>
                      <m:d>
                        <m:dPr>
                          <m:begChr m:val="{"/>
                          <m:endChr m:val=""/>
                          <m:ctrlPr>
                            <a:rPr lang="fr-FR" b="0" i="1" smtClean="0">
                              <a:latin typeface="Cambria Math" panose="02040503050406030204" pitchFamily="18" charset="0"/>
                            </a:rPr>
                          </m:ctrlPr>
                        </m:dPr>
                        <m:e>
                          <m:eqArr>
                            <m:eqArrPr>
                              <m:ctrlPr>
                                <a:rPr lang="fr-FR" b="0" i="1" smtClean="0">
                                  <a:latin typeface="Cambria Math" panose="02040503050406030204" pitchFamily="18" charset="0"/>
                                </a:rPr>
                              </m:ctrlPr>
                            </m:eqArrPr>
                            <m:e>
                              <m:r>
                                <a:rPr lang="fr-FR" b="0" i="1" smtClean="0">
                                  <a:latin typeface="Cambria Math" panose="02040503050406030204" pitchFamily="18" charset="0"/>
                                </a:rPr>
                                <m:t>𝑓𝑡</m:t>
                              </m:r>
                            </m:e>
                            <m:e>
                              <m:r>
                                <a:rPr lang="fr-FR" b="0" i="1" smtClean="0">
                                  <a:latin typeface="Cambria Math" panose="02040503050406030204" pitchFamily="18" charset="0"/>
                                </a:rPr>
                                <m:t>𝑚𝑝</m:t>
                              </m:r>
                            </m:e>
                          </m:eqArr>
                        </m:e>
                      </m:d>
                      <m:r>
                        <a:rPr lang="fr-FR" b="0" i="1" smtClean="0">
                          <a:latin typeface="Cambria Math" panose="02040503050406030204" pitchFamily="18" charset="0"/>
                        </a:rPr>
                        <m:t> . .  </m:t>
                      </m:r>
                      <m:r>
                        <a:rPr lang="fr-FR" b="0" i="1" smtClean="0">
                          <a:latin typeface="Cambria Math" panose="02040503050406030204" pitchFamily="18" charset="0"/>
                        </a:rPr>
                        <m:t>𝑃</m:t>
                      </m:r>
                      <m:r>
                        <a:rPr lang="fr-FR" b="0" i="1" smtClean="0">
                          <a:latin typeface="Cambria Math" panose="02040503050406030204" pitchFamily="18" charset="0"/>
                        </a:rPr>
                        <m:t> . . .  </m:t>
                      </m:r>
                      <m:sSup>
                        <m:sSupPr>
                          <m:ctrlPr>
                            <a:rPr lang="fr-FR" b="0" i="1" smtClean="0">
                              <a:latin typeface="Cambria Math" panose="02040503050406030204" pitchFamily="18" charset="0"/>
                            </a:rPr>
                          </m:ctrlPr>
                        </m:sSupPr>
                        <m:e>
                          <m:r>
                            <a:rPr lang="fr-FR" b="0" i="1" smtClean="0">
                              <a:latin typeface="Cambria Math" panose="02040503050406030204" pitchFamily="18" charset="0"/>
                            </a:rPr>
                            <m:t>𝑀</m:t>
                          </m:r>
                        </m:e>
                        <m:sup>
                          <m:r>
                            <a:rPr lang="fr-FR" b="0" i="1" smtClean="0">
                              <a:latin typeface="Cambria Math" panose="02040503050406030204" pitchFamily="18" charset="0"/>
                            </a:rPr>
                            <m:t>′ </m:t>
                          </m:r>
                        </m:sup>
                      </m:sSup>
                      <m:r>
                        <a:rPr lang="fr-FR" b="0" i="1" smtClean="0">
                          <a:latin typeface="Cambria Math" panose="02040503050406030204" pitchFamily="18" charset="0"/>
                        </a:rPr>
                        <m:t>−</m:t>
                      </m:r>
                      <m:r>
                        <a:rPr lang="fr-FR" b="0" i="1" smtClean="0">
                          <a:latin typeface="Cambria Math" panose="02040503050406030204" pitchFamily="18" charset="0"/>
                        </a:rPr>
                        <m:t>𝐷</m:t>
                      </m:r>
                      <m:r>
                        <a:rPr lang="fr-FR" b="0" i="1" smtClean="0">
                          <a:latin typeface="Cambria Math" panose="02040503050406030204" pitchFamily="18" charset="0"/>
                        </a:rPr>
                        <m:t>                   </m:t>
                      </m:r>
                      <m:r>
                        <a:rPr lang="fr-FR" b="0" i="1" smtClean="0">
                          <a:latin typeface="Cambria Math" panose="02040503050406030204" pitchFamily="18" charset="0"/>
                        </a:rPr>
                        <m:t>𝑀𝐸𝐸</m:t>
                      </m:r>
                      <m:r>
                        <a:rPr lang="fr-FR" b="0" i="1" smtClean="0">
                          <a:latin typeface="Cambria Math" panose="02040503050406030204" pitchFamily="18" charset="0"/>
                        </a:rPr>
                        <m:t> </m:t>
                      </m:r>
                    </m:oMath>
                  </m:oMathPara>
                </a14:m>
                <a:endParaRPr lang="fr-FR" b="0" dirty="0"/>
              </a:p>
              <a:p>
                <a:pPr marL="0" indent="0">
                  <a:buNone/>
                </a:pPr>
                <a:r>
                  <a:rPr lang="fr-BR" dirty="0"/>
                  <a:t>				</a:t>
                </a:r>
              </a:p>
              <a:p>
                <a:pPr marL="0" indent="0">
                  <a:buNone/>
                </a:pPr>
                <a:r>
                  <a:rPr lang="fr-BR" dirty="0"/>
                  <a:t>			    </a:t>
                </a:r>
                <a:r>
                  <a:rPr lang="fr-BR" sz="1800" i="1" dirty="0">
                    <a:latin typeface="Cambria Math" panose="02040503050406030204" pitchFamily="18" charset="0"/>
                    <a:ea typeface="Cambria Math" panose="02040503050406030204" pitchFamily="18" charset="0"/>
                  </a:rPr>
                  <a:t>Estoque de 	  Estoque de</a:t>
                </a:r>
              </a:p>
              <a:p>
                <a:pPr marL="0" indent="0">
                  <a:buNone/>
                </a:pPr>
                <a:r>
                  <a:rPr lang="fr-BR" sz="1800" i="1" dirty="0">
                    <a:latin typeface="Cambria Math" panose="02040503050406030204" pitchFamily="18" charset="0"/>
                    <a:ea typeface="Cambria Math" panose="02040503050406030204" pitchFamily="18" charset="0"/>
                  </a:rPr>
                  <a:t>			capital produtivo      mercadorias</a:t>
                </a:r>
              </a:p>
              <a:p>
                <a:pPr marL="0" indent="0">
                  <a:buNone/>
                </a:pPr>
                <a:r>
                  <a:rPr lang="fr-BR" sz="1800" i="1" dirty="0">
                    <a:latin typeface="Cambria Math" panose="02040503050406030204" pitchFamily="18" charset="0"/>
                    <a:ea typeface="Cambria Math" panose="02040503050406030204" pitchFamily="18" charset="0"/>
                  </a:rPr>
                  <a:t>			        latente	        MP         	</a:t>
                </a:r>
              </a:p>
            </p:txBody>
          </p:sp>
        </mc:Choice>
        <mc:Fallback xmlns="">
          <p:sp>
            <p:nvSpPr>
              <p:cNvPr id="3" name="Espace réservé du contenu 2">
                <a:extLst>
                  <a:ext uri="{FF2B5EF4-FFF2-40B4-BE49-F238E27FC236}">
                    <a16:creationId xmlns:a16="http://schemas.microsoft.com/office/drawing/2014/main" id="{162968BD-D09F-2743-B15F-8FBCFB2570C9}"/>
                  </a:ext>
                </a:extLst>
              </p:cNvPr>
              <p:cNvSpPr>
                <a:spLocks noGrp="1" noRot="1" noChangeAspect="1" noMove="1" noResize="1" noEditPoints="1" noAdjustHandles="1" noChangeArrowheads="1" noChangeShapeType="1" noTextEdit="1"/>
              </p:cNvSpPr>
              <p:nvPr>
                <p:ph idx="1"/>
              </p:nvPr>
            </p:nvSpPr>
            <p:spPr>
              <a:xfrm>
                <a:off x="838200" y="1825625"/>
                <a:ext cx="10515600" cy="4667250"/>
              </a:xfrm>
              <a:blipFill>
                <a:blip r:embed="rId2"/>
                <a:stretch>
                  <a:fillRect l="-965" t="-3252" b="-29810"/>
                </a:stretch>
              </a:blipFill>
            </p:spPr>
            <p:txBody>
              <a:bodyPr/>
              <a:lstStyle/>
              <a:p>
                <a:r>
                  <a:rPr lang="fr-BR">
                    <a:noFill/>
                  </a:rPr>
                  <a:t> </a:t>
                </a:r>
              </a:p>
            </p:txBody>
          </p:sp>
        </mc:Fallback>
      </mc:AlternateContent>
      <p:cxnSp>
        <p:nvCxnSpPr>
          <p:cNvPr id="7" name="Connecteur droit avec flèche 6">
            <a:extLst>
              <a:ext uri="{FF2B5EF4-FFF2-40B4-BE49-F238E27FC236}">
                <a16:creationId xmlns:a16="http://schemas.microsoft.com/office/drawing/2014/main" id="{976E7823-9907-CC4E-89D7-0812482CDFE1}"/>
              </a:ext>
            </a:extLst>
          </p:cNvPr>
          <p:cNvCxnSpPr/>
          <p:nvPr/>
        </p:nvCxnSpPr>
        <p:spPr>
          <a:xfrm>
            <a:off x="4464424" y="4905487"/>
            <a:ext cx="0" cy="494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7E3A3D22-F122-0148-887F-1A48D69A23B6}"/>
              </a:ext>
            </a:extLst>
          </p:cNvPr>
          <p:cNvCxnSpPr/>
          <p:nvPr/>
        </p:nvCxnSpPr>
        <p:spPr>
          <a:xfrm>
            <a:off x="6009939" y="4776395"/>
            <a:ext cx="0" cy="623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Forme libre 3">
            <a:extLst>
              <a:ext uri="{FF2B5EF4-FFF2-40B4-BE49-F238E27FC236}">
                <a16:creationId xmlns:a16="http://schemas.microsoft.com/office/drawing/2014/main" id="{171C63F4-7396-E746-8663-1454C212C2DD}"/>
              </a:ext>
            </a:extLst>
          </p:cNvPr>
          <p:cNvSpPr/>
          <p:nvPr/>
        </p:nvSpPr>
        <p:spPr>
          <a:xfrm>
            <a:off x="5437097" y="5347652"/>
            <a:ext cx="1440630" cy="1118796"/>
          </a:xfrm>
          <a:custGeom>
            <a:avLst/>
            <a:gdLst>
              <a:gd name="connsiteX0" fmla="*/ 204396 w 2022438"/>
              <a:gd name="connsiteY0" fmla="*/ 118335 h 1484556"/>
              <a:gd name="connsiteX1" fmla="*/ 86062 w 2022438"/>
              <a:gd name="connsiteY1" fmla="*/ 193638 h 1484556"/>
              <a:gd name="connsiteX2" fmla="*/ 32273 w 2022438"/>
              <a:gd name="connsiteY2" fmla="*/ 236669 h 1484556"/>
              <a:gd name="connsiteX3" fmla="*/ 10758 w 2022438"/>
              <a:gd name="connsiteY3" fmla="*/ 311972 h 1484556"/>
              <a:gd name="connsiteX4" fmla="*/ 0 w 2022438"/>
              <a:gd name="connsiteY4" fmla="*/ 344245 h 1484556"/>
              <a:gd name="connsiteX5" fmla="*/ 0 w 2022438"/>
              <a:gd name="connsiteY5" fmla="*/ 408791 h 1484556"/>
              <a:gd name="connsiteX6" fmla="*/ 21516 w 2022438"/>
              <a:gd name="connsiteY6" fmla="*/ 537883 h 1484556"/>
              <a:gd name="connsiteX7" fmla="*/ 32273 w 2022438"/>
              <a:gd name="connsiteY7" fmla="*/ 570156 h 1484556"/>
              <a:gd name="connsiteX8" fmla="*/ 21516 w 2022438"/>
              <a:gd name="connsiteY8" fmla="*/ 753036 h 1484556"/>
              <a:gd name="connsiteX9" fmla="*/ 10758 w 2022438"/>
              <a:gd name="connsiteY9" fmla="*/ 871370 h 1484556"/>
              <a:gd name="connsiteX10" fmla="*/ 21516 w 2022438"/>
              <a:gd name="connsiteY10" fmla="*/ 1032735 h 1484556"/>
              <a:gd name="connsiteX11" fmla="*/ 53789 w 2022438"/>
              <a:gd name="connsiteY11" fmla="*/ 1140311 h 1484556"/>
              <a:gd name="connsiteX12" fmla="*/ 96819 w 2022438"/>
              <a:gd name="connsiteY12" fmla="*/ 1204857 h 1484556"/>
              <a:gd name="connsiteX13" fmla="*/ 107577 w 2022438"/>
              <a:gd name="connsiteY13" fmla="*/ 1237130 h 1484556"/>
              <a:gd name="connsiteX14" fmla="*/ 193638 w 2022438"/>
              <a:gd name="connsiteY14" fmla="*/ 1333949 h 1484556"/>
              <a:gd name="connsiteX15" fmla="*/ 225911 w 2022438"/>
              <a:gd name="connsiteY15" fmla="*/ 1355464 h 1484556"/>
              <a:gd name="connsiteX16" fmla="*/ 268942 w 2022438"/>
              <a:gd name="connsiteY16" fmla="*/ 1387737 h 1484556"/>
              <a:gd name="connsiteX17" fmla="*/ 301214 w 2022438"/>
              <a:gd name="connsiteY17" fmla="*/ 1409252 h 1484556"/>
              <a:gd name="connsiteX18" fmla="*/ 365760 w 2022438"/>
              <a:gd name="connsiteY18" fmla="*/ 1430767 h 1484556"/>
              <a:gd name="connsiteX19" fmla="*/ 505610 w 2022438"/>
              <a:gd name="connsiteY19" fmla="*/ 1409252 h 1484556"/>
              <a:gd name="connsiteX20" fmla="*/ 570156 w 2022438"/>
              <a:gd name="connsiteY20" fmla="*/ 1430767 h 1484556"/>
              <a:gd name="connsiteX21" fmla="*/ 634702 w 2022438"/>
              <a:gd name="connsiteY21" fmla="*/ 1441525 h 1484556"/>
              <a:gd name="connsiteX22" fmla="*/ 710005 w 2022438"/>
              <a:gd name="connsiteY22" fmla="*/ 1452283 h 1484556"/>
              <a:gd name="connsiteX23" fmla="*/ 828339 w 2022438"/>
              <a:gd name="connsiteY23" fmla="*/ 1484556 h 1484556"/>
              <a:gd name="connsiteX24" fmla="*/ 1151069 w 2022438"/>
              <a:gd name="connsiteY24" fmla="*/ 1473798 h 1484556"/>
              <a:gd name="connsiteX25" fmla="*/ 1258645 w 2022438"/>
              <a:gd name="connsiteY25" fmla="*/ 1452283 h 1484556"/>
              <a:gd name="connsiteX26" fmla="*/ 1420010 w 2022438"/>
              <a:gd name="connsiteY26" fmla="*/ 1441525 h 1484556"/>
              <a:gd name="connsiteX27" fmla="*/ 1484556 w 2022438"/>
              <a:gd name="connsiteY27" fmla="*/ 1430767 h 1484556"/>
              <a:gd name="connsiteX28" fmla="*/ 1559859 w 2022438"/>
              <a:gd name="connsiteY28" fmla="*/ 1420010 h 1484556"/>
              <a:gd name="connsiteX29" fmla="*/ 1613647 w 2022438"/>
              <a:gd name="connsiteY29" fmla="*/ 1409252 h 1484556"/>
              <a:gd name="connsiteX30" fmla="*/ 1678193 w 2022438"/>
              <a:gd name="connsiteY30" fmla="*/ 1376979 h 1484556"/>
              <a:gd name="connsiteX31" fmla="*/ 1753497 w 2022438"/>
              <a:gd name="connsiteY31" fmla="*/ 1344706 h 1484556"/>
              <a:gd name="connsiteX32" fmla="*/ 1828800 w 2022438"/>
              <a:gd name="connsiteY32" fmla="*/ 1312433 h 1484556"/>
              <a:gd name="connsiteX33" fmla="*/ 1936377 w 2022438"/>
              <a:gd name="connsiteY33" fmla="*/ 1247887 h 1484556"/>
              <a:gd name="connsiteX34" fmla="*/ 1968650 w 2022438"/>
              <a:gd name="connsiteY34" fmla="*/ 1215615 h 1484556"/>
              <a:gd name="connsiteX35" fmla="*/ 2000923 w 2022438"/>
              <a:gd name="connsiteY35" fmla="*/ 1129553 h 1484556"/>
              <a:gd name="connsiteX36" fmla="*/ 2022438 w 2022438"/>
              <a:gd name="connsiteY36" fmla="*/ 1032735 h 1484556"/>
              <a:gd name="connsiteX37" fmla="*/ 2011680 w 2022438"/>
              <a:gd name="connsiteY37" fmla="*/ 892885 h 1484556"/>
              <a:gd name="connsiteX38" fmla="*/ 1990165 w 2022438"/>
              <a:gd name="connsiteY38" fmla="*/ 796066 h 1484556"/>
              <a:gd name="connsiteX39" fmla="*/ 1968650 w 2022438"/>
              <a:gd name="connsiteY39" fmla="*/ 688490 h 1484556"/>
              <a:gd name="connsiteX40" fmla="*/ 1936377 w 2022438"/>
              <a:gd name="connsiteY40" fmla="*/ 602429 h 1484556"/>
              <a:gd name="connsiteX41" fmla="*/ 1904104 w 2022438"/>
              <a:gd name="connsiteY41" fmla="*/ 505610 h 1484556"/>
              <a:gd name="connsiteX42" fmla="*/ 1871831 w 2022438"/>
              <a:gd name="connsiteY42" fmla="*/ 419549 h 1484556"/>
              <a:gd name="connsiteX43" fmla="*/ 1861073 w 2022438"/>
              <a:gd name="connsiteY43" fmla="*/ 387276 h 1484556"/>
              <a:gd name="connsiteX44" fmla="*/ 1839558 w 2022438"/>
              <a:gd name="connsiteY44" fmla="*/ 355003 h 1484556"/>
              <a:gd name="connsiteX45" fmla="*/ 1807285 w 2022438"/>
              <a:gd name="connsiteY45" fmla="*/ 290457 h 1484556"/>
              <a:gd name="connsiteX46" fmla="*/ 1742739 w 2022438"/>
              <a:gd name="connsiteY46" fmla="*/ 247426 h 1484556"/>
              <a:gd name="connsiteX47" fmla="*/ 1656678 w 2022438"/>
              <a:gd name="connsiteY47" fmla="*/ 204396 h 1484556"/>
              <a:gd name="connsiteX48" fmla="*/ 1570617 w 2022438"/>
              <a:gd name="connsiteY48" fmla="*/ 172123 h 1484556"/>
              <a:gd name="connsiteX49" fmla="*/ 1506071 w 2022438"/>
              <a:gd name="connsiteY49" fmla="*/ 150607 h 1484556"/>
              <a:gd name="connsiteX50" fmla="*/ 1441525 w 2022438"/>
              <a:gd name="connsiteY50" fmla="*/ 129092 h 1484556"/>
              <a:gd name="connsiteX51" fmla="*/ 1366222 w 2022438"/>
              <a:gd name="connsiteY51" fmla="*/ 86062 h 1484556"/>
              <a:gd name="connsiteX52" fmla="*/ 1301676 w 2022438"/>
              <a:gd name="connsiteY52" fmla="*/ 64546 h 1484556"/>
              <a:gd name="connsiteX53" fmla="*/ 1215614 w 2022438"/>
              <a:gd name="connsiteY53" fmla="*/ 32273 h 1484556"/>
              <a:gd name="connsiteX54" fmla="*/ 1151069 w 2022438"/>
              <a:gd name="connsiteY54" fmla="*/ 0 h 1484556"/>
              <a:gd name="connsiteX55" fmla="*/ 1032734 w 2022438"/>
              <a:gd name="connsiteY55" fmla="*/ 10758 h 1484556"/>
              <a:gd name="connsiteX56" fmla="*/ 989704 w 2022438"/>
              <a:gd name="connsiteY56" fmla="*/ 21516 h 1484556"/>
              <a:gd name="connsiteX57" fmla="*/ 925158 w 2022438"/>
              <a:gd name="connsiteY57" fmla="*/ 43031 h 1484556"/>
              <a:gd name="connsiteX58" fmla="*/ 537883 w 2022438"/>
              <a:gd name="connsiteY58" fmla="*/ 64546 h 1484556"/>
              <a:gd name="connsiteX59" fmla="*/ 473337 w 2022438"/>
              <a:gd name="connsiteY59" fmla="*/ 75304 h 1484556"/>
              <a:gd name="connsiteX60" fmla="*/ 441064 w 2022438"/>
              <a:gd name="connsiteY60" fmla="*/ 64546 h 148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2022438" h="1484556">
                <a:moveTo>
                  <a:pt x="204396" y="118335"/>
                </a:moveTo>
                <a:cubicBezTo>
                  <a:pt x="128425" y="163916"/>
                  <a:pt x="168015" y="139002"/>
                  <a:pt x="86062" y="193638"/>
                </a:cubicBezTo>
                <a:cubicBezTo>
                  <a:pt x="45348" y="220781"/>
                  <a:pt x="62933" y="206009"/>
                  <a:pt x="32273" y="236669"/>
                </a:cubicBezTo>
                <a:cubicBezTo>
                  <a:pt x="6475" y="314069"/>
                  <a:pt x="37782" y="217391"/>
                  <a:pt x="10758" y="311972"/>
                </a:cubicBezTo>
                <a:cubicBezTo>
                  <a:pt x="7643" y="322875"/>
                  <a:pt x="3586" y="333487"/>
                  <a:pt x="0" y="344245"/>
                </a:cubicBezTo>
                <a:cubicBezTo>
                  <a:pt x="28688" y="430306"/>
                  <a:pt x="0" y="322730"/>
                  <a:pt x="0" y="408791"/>
                </a:cubicBezTo>
                <a:cubicBezTo>
                  <a:pt x="0" y="448083"/>
                  <a:pt x="10186" y="498226"/>
                  <a:pt x="21516" y="537883"/>
                </a:cubicBezTo>
                <a:cubicBezTo>
                  <a:pt x="24631" y="548786"/>
                  <a:pt x="28687" y="559398"/>
                  <a:pt x="32273" y="570156"/>
                </a:cubicBezTo>
                <a:cubicBezTo>
                  <a:pt x="28687" y="631116"/>
                  <a:pt x="25867" y="692126"/>
                  <a:pt x="21516" y="753036"/>
                </a:cubicBezTo>
                <a:cubicBezTo>
                  <a:pt x="18694" y="792543"/>
                  <a:pt x="10758" y="831763"/>
                  <a:pt x="10758" y="871370"/>
                </a:cubicBezTo>
                <a:cubicBezTo>
                  <a:pt x="10758" y="925278"/>
                  <a:pt x="15873" y="979123"/>
                  <a:pt x="21516" y="1032735"/>
                </a:cubicBezTo>
                <a:cubicBezTo>
                  <a:pt x="23396" y="1050591"/>
                  <a:pt x="49652" y="1134106"/>
                  <a:pt x="53789" y="1140311"/>
                </a:cubicBezTo>
                <a:cubicBezTo>
                  <a:pt x="68132" y="1161826"/>
                  <a:pt x="88642" y="1180326"/>
                  <a:pt x="96819" y="1204857"/>
                </a:cubicBezTo>
                <a:cubicBezTo>
                  <a:pt x="100405" y="1215615"/>
                  <a:pt x="102506" y="1226988"/>
                  <a:pt x="107577" y="1237130"/>
                </a:cubicBezTo>
                <a:cubicBezTo>
                  <a:pt x="123745" y="1269467"/>
                  <a:pt x="172253" y="1319693"/>
                  <a:pt x="193638" y="1333949"/>
                </a:cubicBezTo>
                <a:cubicBezTo>
                  <a:pt x="204396" y="1341121"/>
                  <a:pt x="215390" y="1347949"/>
                  <a:pt x="225911" y="1355464"/>
                </a:cubicBezTo>
                <a:cubicBezTo>
                  <a:pt x="240501" y="1365885"/>
                  <a:pt x="254352" y="1377316"/>
                  <a:pt x="268942" y="1387737"/>
                </a:cubicBezTo>
                <a:cubicBezTo>
                  <a:pt x="279463" y="1395252"/>
                  <a:pt x="289400" y="1404001"/>
                  <a:pt x="301214" y="1409252"/>
                </a:cubicBezTo>
                <a:cubicBezTo>
                  <a:pt x="321938" y="1418463"/>
                  <a:pt x="365760" y="1430767"/>
                  <a:pt x="365760" y="1430767"/>
                </a:cubicBezTo>
                <a:cubicBezTo>
                  <a:pt x="411786" y="1419261"/>
                  <a:pt x="456705" y="1405992"/>
                  <a:pt x="505610" y="1409252"/>
                </a:cubicBezTo>
                <a:cubicBezTo>
                  <a:pt x="528239" y="1410760"/>
                  <a:pt x="547785" y="1427038"/>
                  <a:pt x="570156" y="1430767"/>
                </a:cubicBezTo>
                <a:lnTo>
                  <a:pt x="634702" y="1441525"/>
                </a:lnTo>
                <a:cubicBezTo>
                  <a:pt x="659763" y="1445381"/>
                  <a:pt x="685142" y="1447310"/>
                  <a:pt x="710005" y="1452283"/>
                </a:cubicBezTo>
                <a:cubicBezTo>
                  <a:pt x="770674" y="1464417"/>
                  <a:pt x="781970" y="1469099"/>
                  <a:pt x="828339" y="1484556"/>
                </a:cubicBezTo>
                <a:cubicBezTo>
                  <a:pt x="935916" y="1480970"/>
                  <a:pt x="1043734" y="1481848"/>
                  <a:pt x="1151069" y="1473798"/>
                </a:cubicBezTo>
                <a:cubicBezTo>
                  <a:pt x="1187535" y="1471063"/>
                  <a:pt x="1222157" y="1454716"/>
                  <a:pt x="1258645" y="1452283"/>
                </a:cubicBezTo>
                <a:lnTo>
                  <a:pt x="1420010" y="1441525"/>
                </a:lnTo>
                <a:lnTo>
                  <a:pt x="1484556" y="1430767"/>
                </a:lnTo>
                <a:cubicBezTo>
                  <a:pt x="1509617" y="1426912"/>
                  <a:pt x="1534848" y="1424178"/>
                  <a:pt x="1559859" y="1420010"/>
                </a:cubicBezTo>
                <a:cubicBezTo>
                  <a:pt x="1577895" y="1417004"/>
                  <a:pt x="1595718" y="1412838"/>
                  <a:pt x="1613647" y="1409252"/>
                </a:cubicBezTo>
                <a:cubicBezTo>
                  <a:pt x="1706137" y="1347593"/>
                  <a:pt x="1589116" y="1421518"/>
                  <a:pt x="1678193" y="1376979"/>
                </a:cubicBezTo>
                <a:cubicBezTo>
                  <a:pt x="1752484" y="1339834"/>
                  <a:pt x="1663942" y="1367095"/>
                  <a:pt x="1753497" y="1344706"/>
                </a:cubicBezTo>
                <a:cubicBezTo>
                  <a:pt x="1818898" y="1301106"/>
                  <a:pt x="1749411" y="1342204"/>
                  <a:pt x="1828800" y="1312433"/>
                </a:cubicBezTo>
                <a:cubicBezTo>
                  <a:pt x="1855967" y="1302245"/>
                  <a:pt x="1921361" y="1262903"/>
                  <a:pt x="1936377" y="1247887"/>
                </a:cubicBezTo>
                <a:lnTo>
                  <a:pt x="1968650" y="1215615"/>
                </a:lnTo>
                <a:cubicBezTo>
                  <a:pt x="1980012" y="1187208"/>
                  <a:pt x="1992493" y="1159058"/>
                  <a:pt x="2000923" y="1129553"/>
                </a:cubicBezTo>
                <a:cubicBezTo>
                  <a:pt x="2011048" y="1094114"/>
                  <a:pt x="2015046" y="1069695"/>
                  <a:pt x="2022438" y="1032735"/>
                </a:cubicBezTo>
                <a:cubicBezTo>
                  <a:pt x="2018852" y="986118"/>
                  <a:pt x="2016843" y="939353"/>
                  <a:pt x="2011680" y="892885"/>
                </a:cubicBezTo>
                <a:cubicBezTo>
                  <a:pt x="2006982" y="850603"/>
                  <a:pt x="1998114" y="835808"/>
                  <a:pt x="1990165" y="796066"/>
                </a:cubicBezTo>
                <a:cubicBezTo>
                  <a:pt x="1976078" y="725634"/>
                  <a:pt x="1985306" y="746786"/>
                  <a:pt x="1968650" y="688490"/>
                </a:cubicBezTo>
                <a:cubicBezTo>
                  <a:pt x="1957360" y="648975"/>
                  <a:pt x="1952610" y="647882"/>
                  <a:pt x="1936377" y="602429"/>
                </a:cubicBezTo>
                <a:cubicBezTo>
                  <a:pt x="1924935" y="570392"/>
                  <a:pt x="1914862" y="537883"/>
                  <a:pt x="1904104" y="505610"/>
                </a:cubicBezTo>
                <a:cubicBezTo>
                  <a:pt x="1879690" y="432370"/>
                  <a:pt x="1910412" y="522433"/>
                  <a:pt x="1871831" y="419549"/>
                </a:cubicBezTo>
                <a:cubicBezTo>
                  <a:pt x="1867849" y="408931"/>
                  <a:pt x="1866144" y="397418"/>
                  <a:pt x="1861073" y="387276"/>
                </a:cubicBezTo>
                <a:cubicBezTo>
                  <a:pt x="1855291" y="375712"/>
                  <a:pt x="1845340" y="366567"/>
                  <a:pt x="1839558" y="355003"/>
                </a:cubicBezTo>
                <a:cubicBezTo>
                  <a:pt x="1825064" y="326015"/>
                  <a:pt x="1834688" y="314435"/>
                  <a:pt x="1807285" y="290457"/>
                </a:cubicBezTo>
                <a:cubicBezTo>
                  <a:pt x="1787825" y="273429"/>
                  <a:pt x="1765867" y="258990"/>
                  <a:pt x="1742739" y="247426"/>
                </a:cubicBezTo>
                <a:cubicBezTo>
                  <a:pt x="1714052" y="233083"/>
                  <a:pt x="1687105" y="214539"/>
                  <a:pt x="1656678" y="204396"/>
                </a:cubicBezTo>
                <a:cubicBezTo>
                  <a:pt x="1560763" y="172423"/>
                  <a:pt x="1712114" y="223577"/>
                  <a:pt x="1570617" y="172123"/>
                </a:cubicBezTo>
                <a:cubicBezTo>
                  <a:pt x="1549303" y="164372"/>
                  <a:pt x="1527586" y="157779"/>
                  <a:pt x="1506071" y="150607"/>
                </a:cubicBezTo>
                <a:cubicBezTo>
                  <a:pt x="1484556" y="143435"/>
                  <a:pt x="1461216" y="140344"/>
                  <a:pt x="1441525" y="129092"/>
                </a:cubicBezTo>
                <a:cubicBezTo>
                  <a:pt x="1416424" y="114749"/>
                  <a:pt x="1392471" y="98177"/>
                  <a:pt x="1366222" y="86062"/>
                </a:cubicBezTo>
                <a:cubicBezTo>
                  <a:pt x="1345630" y="76558"/>
                  <a:pt x="1323191" y="71718"/>
                  <a:pt x="1301676" y="64546"/>
                </a:cubicBezTo>
                <a:cubicBezTo>
                  <a:pt x="1273736" y="55233"/>
                  <a:pt x="1241354" y="45143"/>
                  <a:pt x="1215614" y="32273"/>
                </a:cubicBezTo>
                <a:cubicBezTo>
                  <a:pt x="1132198" y="-9436"/>
                  <a:pt x="1232190" y="27041"/>
                  <a:pt x="1151069" y="0"/>
                </a:cubicBezTo>
                <a:cubicBezTo>
                  <a:pt x="1111624" y="3586"/>
                  <a:pt x="1071994" y="5523"/>
                  <a:pt x="1032734" y="10758"/>
                </a:cubicBezTo>
                <a:cubicBezTo>
                  <a:pt x="1018079" y="12712"/>
                  <a:pt x="1003865" y="17268"/>
                  <a:pt x="989704" y="21516"/>
                </a:cubicBezTo>
                <a:cubicBezTo>
                  <a:pt x="967981" y="28033"/>
                  <a:pt x="947725" y="40774"/>
                  <a:pt x="925158" y="43031"/>
                </a:cubicBezTo>
                <a:cubicBezTo>
                  <a:pt x="724743" y="63073"/>
                  <a:pt x="853593" y="52404"/>
                  <a:pt x="537883" y="64546"/>
                </a:cubicBezTo>
                <a:cubicBezTo>
                  <a:pt x="516368" y="68132"/>
                  <a:pt x="495149" y="75304"/>
                  <a:pt x="473337" y="75304"/>
                </a:cubicBezTo>
                <a:cubicBezTo>
                  <a:pt x="461997" y="75304"/>
                  <a:pt x="441064" y="64546"/>
                  <a:pt x="441064" y="6454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sp>
        <p:nvSpPr>
          <p:cNvPr id="8" name="Forme libre 7">
            <a:extLst>
              <a:ext uri="{FF2B5EF4-FFF2-40B4-BE49-F238E27FC236}">
                <a16:creationId xmlns:a16="http://schemas.microsoft.com/office/drawing/2014/main" id="{A76F9548-F351-7046-B9E9-8EF10CBAAB9F}"/>
              </a:ext>
            </a:extLst>
          </p:cNvPr>
          <p:cNvSpPr/>
          <p:nvPr/>
        </p:nvSpPr>
        <p:spPr>
          <a:xfrm>
            <a:off x="3491752" y="5347652"/>
            <a:ext cx="1822523" cy="1258645"/>
          </a:xfrm>
          <a:custGeom>
            <a:avLst/>
            <a:gdLst>
              <a:gd name="connsiteX0" fmla="*/ 1044060 w 1883156"/>
              <a:gd name="connsiteY0" fmla="*/ 21515 h 1258645"/>
              <a:gd name="connsiteX1" fmla="*/ 957999 w 1883156"/>
              <a:gd name="connsiteY1" fmla="*/ 10758 h 1258645"/>
              <a:gd name="connsiteX2" fmla="*/ 925726 w 1883156"/>
              <a:gd name="connsiteY2" fmla="*/ 0 h 1258645"/>
              <a:gd name="connsiteX3" fmla="*/ 732088 w 1883156"/>
              <a:gd name="connsiteY3" fmla="*/ 10758 h 1258645"/>
              <a:gd name="connsiteX4" fmla="*/ 689057 w 1883156"/>
              <a:gd name="connsiteY4" fmla="*/ 21515 h 1258645"/>
              <a:gd name="connsiteX5" fmla="*/ 624512 w 1883156"/>
              <a:gd name="connsiteY5" fmla="*/ 43031 h 1258645"/>
              <a:gd name="connsiteX6" fmla="*/ 592239 w 1883156"/>
              <a:gd name="connsiteY6" fmla="*/ 53788 h 1258645"/>
              <a:gd name="connsiteX7" fmla="*/ 430874 w 1883156"/>
              <a:gd name="connsiteY7" fmla="*/ 107576 h 1258645"/>
              <a:gd name="connsiteX8" fmla="*/ 334055 w 1883156"/>
              <a:gd name="connsiteY8" fmla="*/ 139849 h 1258645"/>
              <a:gd name="connsiteX9" fmla="*/ 301782 w 1883156"/>
              <a:gd name="connsiteY9" fmla="*/ 150607 h 1258645"/>
              <a:gd name="connsiteX10" fmla="*/ 269509 w 1883156"/>
              <a:gd name="connsiteY10" fmla="*/ 172122 h 1258645"/>
              <a:gd name="connsiteX11" fmla="*/ 247994 w 1883156"/>
              <a:gd name="connsiteY11" fmla="*/ 193638 h 1258645"/>
              <a:gd name="connsiteX12" fmla="*/ 183448 w 1883156"/>
              <a:gd name="connsiteY12" fmla="*/ 236668 h 1258645"/>
              <a:gd name="connsiteX13" fmla="*/ 108144 w 1883156"/>
              <a:gd name="connsiteY13" fmla="*/ 301214 h 1258645"/>
              <a:gd name="connsiteX14" fmla="*/ 43599 w 1883156"/>
              <a:gd name="connsiteY14" fmla="*/ 398033 h 1258645"/>
              <a:gd name="connsiteX15" fmla="*/ 22083 w 1883156"/>
              <a:gd name="connsiteY15" fmla="*/ 430306 h 1258645"/>
              <a:gd name="connsiteX16" fmla="*/ 11326 w 1883156"/>
              <a:gd name="connsiteY16" fmla="*/ 580913 h 1258645"/>
              <a:gd name="connsiteX17" fmla="*/ 32841 w 1883156"/>
              <a:gd name="connsiteY17" fmla="*/ 688489 h 1258645"/>
              <a:gd name="connsiteX18" fmla="*/ 54356 w 1883156"/>
              <a:gd name="connsiteY18" fmla="*/ 710005 h 1258645"/>
              <a:gd name="connsiteX19" fmla="*/ 65114 w 1883156"/>
              <a:gd name="connsiteY19" fmla="*/ 742278 h 1258645"/>
              <a:gd name="connsiteX20" fmla="*/ 118902 w 1883156"/>
              <a:gd name="connsiteY20" fmla="*/ 806824 h 1258645"/>
              <a:gd name="connsiteX21" fmla="*/ 151175 w 1883156"/>
              <a:gd name="connsiteY21" fmla="*/ 828339 h 1258645"/>
              <a:gd name="connsiteX22" fmla="*/ 172690 w 1883156"/>
              <a:gd name="connsiteY22" fmla="*/ 860612 h 1258645"/>
              <a:gd name="connsiteX23" fmla="*/ 226479 w 1883156"/>
              <a:gd name="connsiteY23" fmla="*/ 914400 h 1258645"/>
              <a:gd name="connsiteX24" fmla="*/ 258752 w 1883156"/>
              <a:gd name="connsiteY24" fmla="*/ 946673 h 1258645"/>
              <a:gd name="connsiteX25" fmla="*/ 291024 w 1883156"/>
              <a:gd name="connsiteY25" fmla="*/ 978946 h 1258645"/>
              <a:gd name="connsiteX26" fmla="*/ 312540 w 1883156"/>
              <a:gd name="connsiteY26" fmla="*/ 1000461 h 1258645"/>
              <a:gd name="connsiteX27" fmla="*/ 344813 w 1883156"/>
              <a:gd name="connsiteY27" fmla="*/ 1021976 h 1258645"/>
              <a:gd name="connsiteX28" fmla="*/ 430874 w 1883156"/>
              <a:gd name="connsiteY28" fmla="*/ 1097280 h 1258645"/>
              <a:gd name="connsiteX29" fmla="*/ 484662 w 1883156"/>
              <a:gd name="connsiteY29" fmla="*/ 1151068 h 1258645"/>
              <a:gd name="connsiteX30" fmla="*/ 506177 w 1883156"/>
              <a:gd name="connsiteY30" fmla="*/ 1172584 h 1258645"/>
              <a:gd name="connsiteX31" fmla="*/ 656784 w 1883156"/>
              <a:gd name="connsiteY31" fmla="*/ 1204856 h 1258645"/>
              <a:gd name="connsiteX32" fmla="*/ 796634 w 1883156"/>
              <a:gd name="connsiteY32" fmla="*/ 1215614 h 1258645"/>
              <a:gd name="connsiteX33" fmla="*/ 882695 w 1883156"/>
              <a:gd name="connsiteY33" fmla="*/ 1237129 h 1258645"/>
              <a:gd name="connsiteX34" fmla="*/ 914968 w 1883156"/>
              <a:gd name="connsiteY34" fmla="*/ 1247887 h 1258645"/>
              <a:gd name="connsiteX35" fmla="*/ 979514 w 1883156"/>
              <a:gd name="connsiteY35" fmla="*/ 1258645 h 1258645"/>
              <a:gd name="connsiteX36" fmla="*/ 1151636 w 1883156"/>
              <a:gd name="connsiteY36" fmla="*/ 1226372 h 1258645"/>
              <a:gd name="connsiteX37" fmla="*/ 1269970 w 1883156"/>
              <a:gd name="connsiteY37" fmla="*/ 1194099 h 1258645"/>
              <a:gd name="connsiteX38" fmla="*/ 1313001 w 1883156"/>
              <a:gd name="connsiteY38" fmla="*/ 1183341 h 1258645"/>
              <a:gd name="connsiteX39" fmla="*/ 1356032 w 1883156"/>
              <a:gd name="connsiteY39" fmla="*/ 1172584 h 1258645"/>
              <a:gd name="connsiteX40" fmla="*/ 1442093 w 1883156"/>
              <a:gd name="connsiteY40" fmla="*/ 1129553 h 1258645"/>
              <a:gd name="connsiteX41" fmla="*/ 1571184 w 1883156"/>
              <a:gd name="connsiteY41" fmla="*/ 1075765 h 1258645"/>
              <a:gd name="connsiteX42" fmla="*/ 1603457 w 1883156"/>
              <a:gd name="connsiteY42" fmla="*/ 1054249 h 1258645"/>
              <a:gd name="connsiteX43" fmla="*/ 1657246 w 1883156"/>
              <a:gd name="connsiteY43" fmla="*/ 1000461 h 1258645"/>
              <a:gd name="connsiteX44" fmla="*/ 1689519 w 1883156"/>
              <a:gd name="connsiteY44" fmla="*/ 978946 h 1258645"/>
              <a:gd name="connsiteX45" fmla="*/ 1754064 w 1883156"/>
              <a:gd name="connsiteY45" fmla="*/ 925158 h 1258645"/>
              <a:gd name="connsiteX46" fmla="*/ 1764822 w 1883156"/>
              <a:gd name="connsiteY46" fmla="*/ 892885 h 1258645"/>
              <a:gd name="connsiteX47" fmla="*/ 1786337 w 1883156"/>
              <a:gd name="connsiteY47" fmla="*/ 871369 h 1258645"/>
              <a:gd name="connsiteX48" fmla="*/ 1807853 w 1883156"/>
              <a:gd name="connsiteY48" fmla="*/ 839096 h 1258645"/>
              <a:gd name="connsiteX49" fmla="*/ 1818610 w 1883156"/>
              <a:gd name="connsiteY49" fmla="*/ 806824 h 1258645"/>
              <a:gd name="connsiteX50" fmla="*/ 1840126 w 1883156"/>
              <a:gd name="connsiteY50" fmla="*/ 785308 h 1258645"/>
              <a:gd name="connsiteX51" fmla="*/ 1872399 w 1883156"/>
              <a:gd name="connsiteY51" fmla="*/ 677732 h 1258645"/>
              <a:gd name="connsiteX52" fmla="*/ 1883156 w 1883156"/>
              <a:gd name="connsiteY52" fmla="*/ 645459 h 1258645"/>
              <a:gd name="connsiteX53" fmla="*/ 1850883 w 1883156"/>
              <a:gd name="connsiteY53" fmla="*/ 516367 h 1258645"/>
              <a:gd name="connsiteX54" fmla="*/ 1840126 w 1883156"/>
              <a:gd name="connsiteY54" fmla="*/ 484094 h 1258645"/>
              <a:gd name="connsiteX55" fmla="*/ 1775580 w 1883156"/>
              <a:gd name="connsiteY55" fmla="*/ 398033 h 1258645"/>
              <a:gd name="connsiteX56" fmla="*/ 1721792 w 1883156"/>
              <a:gd name="connsiteY56" fmla="*/ 301214 h 1258645"/>
              <a:gd name="connsiteX57" fmla="*/ 1668003 w 1883156"/>
              <a:gd name="connsiteY57" fmla="*/ 247426 h 1258645"/>
              <a:gd name="connsiteX58" fmla="*/ 1646488 w 1883156"/>
              <a:gd name="connsiteY58" fmla="*/ 215153 h 1258645"/>
              <a:gd name="connsiteX59" fmla="*/ 1614215 w 1883156"/>
              <a:gd name="connsiteY59" fmla="*/ 193638 h 1258645"/>
              <a:gd name="connsiteX60" fmla="*/ 1571184 w 1883156"/>
              <a:gd name="connsiteY60" fmla="*/ 150607 h 1258645"/>
              <a:gd name="connsiteX61" fmla="*/ 1538912 w 1883156"/>
              <a:gd name="connsiteY61" fmla="*/ 129092 h 1258645"/>
              <a:gd name="connsiteX62" fmla="*/ 1517396 w 1883156"/>
              <a:gd name="connsiteY62" fmla="*/ 107576 h 1258645"/>
              <a:gd name="connsiteX63" fmla="*/ 1485123 w 1883156"/>
              <a:gd name="connsiteY63" fmla="*/ 96819 h 1258645"/>
              <a:gd name="connsiteX64" fmla="*/ 1388304 w 1883156"/>
              <a:gd name="connsiteY64" fmla="*/ 43031 h 1258645"/>
              <a:gd name="connsiteX65" fmla="*/ 1356032 w 1883156"/>
              <a:gd name="connsiteY65" fmla="*/ 32273 h 1258645"/>
              <a:gd name="connsiteX66" fmla="*/ 1248455 w 1883156"/>
              <a:gd name="connsiteY66" fmla="*/ 53788 h 1258645"/>
              <a:gd name="connsiteX67" fmla="*/ 1216182 w 1883156"/>
              <a:gd name="connsiteY67" fmla="*/ 53788 h 125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883156" h="1258645">
                <a:moveTo>
                  <a:pt x="1044060" y="21515"/>
                </a:moveTo>
                <a:cubicBezTo>
                  <a:pt x="1015373" y="17929"/>
                  <a:pt x="986443" y="15930"/>
                  <a:pt x="957999" y="10758"/>
                </a:cubicBezTo>
                <a:cubicBezTo>
                  <a:pt x="946842" y="8730"/>
                  <a:pt x="937066" y="0"/>
                  <a:pt x="925726" y="0"/>
                </a:cubicBezTo>
                <a:cubicBezTo>
                  <a:pt x="861080" y="0"/>
                  <a:pt x="796634" y="7172"/>
                  <a:pt x="732088" y="10758"/>
                </a:cubicBezTo>
                <a:cubicBezTo>
                  <a:pt x="717744" y="14344"/>
                  <a:pt x="703219" y="17267"/>
                  <a:pt x="689057" y="21515"/>
                </a:cubicBezTo>
                <a:cubicBezTo>
                  <a:pt x="667335" y="28032"/>
                  <a:pt x="646027" y="35859"/>
                  <a:pt x="624512" y="43031"/>
                </a:cubicBezTo>
                <a:lnTo>
                  <a:pt x="592239" y="53788"/>
                </a:lnTo>
                <a:lnTo>
                  <a:pt x="430874" y="107576"/>
                </a:lnTo>
                <a:lnTo>
                  <a:pt x="334055" y="139849"/>
                </a:lnTo>
                <a:cubicBezTo>
                  <a:pt x="323297" y="143435"/>
                  <a:pt x="311217" y="144317"/>
                  <a:pt x="301782" y="150607"/>
                </a:cubicBezTo>
                <a:cubicBezTo>
                  <a:pt x="291024" y="157779"/>
                  <a:pt x="279605" y="164045"/>
                  <a:pt x="269509" y="172122"/>
                </a:cubicBezTo>
                <a:cubicBezTo>
                  <a:pt x="261589" y="178458"/>
                  <a:pt x="256108" y="187552"/>
                  <a:pt x="247994" y="193638"/>
                </a:cubicBezTo>
                <a:cubicBezTo>
                  <a:pt x="227308" y="209153"/>
                  <a:pt x="201732" y="218384"/>
                  <a:pt x="183448" y="236668"/>
                </a:cubicBezTo>
                <a:cubicBezTo>
                  <a:pt x="131275" y="288841"/>
                  <a:pt x="157295" y="268447"/>
                  <a:pt x="108144" y="301214"/>
                </a:cubicBezTo>
                <a:lnTo>
                  <a:pt x="43599" y="398033"/>
                </a:lnTo>
                <a:lnTo>
                  <a:pt x="22083" y="430306"/>
                </a:lnTo>
                <a:cubicBezTo>
                  <a:pt x="-8068" y="520759"/>
                  <a:pt x="-2891" y="474285"/>
                  <a:pt x="11326" y="580913"/>
                </a:cubicBezTo>
                <a:cubicBezTo>
                  <a:pt x="13032" y="593709"/>
                  <a:pt x="18829" y="665136"/>
                  <a:pt x="32841" y="688489"/>
                </a:cubicBezTo>
                <a:cubicBezTo>
                  <a:pt x="38059" y="697186"/>
                  <a:pt x="47184" y="702833"/>
                  <a:pt x="54356" y="710005"/>
                </a:cubicBezTo>
                <a:cubicBezTo>
                  <a:pt x="57942" y="720763"/>
                  <a:pt x="60043" y="732136"/>
                  <a:pt x="65114" y="742278"/>
                </a:cubicBezTo>
                <a:cubicBezTo>
                  <a:pt x="77203" y="766456"/>
                  <a:pt x="98508" y="789829"/>
                  <a:pt x="118902" y="806824"/>
                </a:cubicBezTo>
                <a:cubicBezTo>
                  <a:pt x="128834" y="815101"/>
                  <a:pt x="140417" y="821167"/>
                  <a:pt x="151175" y="828339"/>
                </a:cubicBezTo>
                <a:cubicBezTo>
                  <a:pt x="158347" y="839097"/>
                  <a:pt x="164176" y="850882"/>
                  <a:pt x="172690" y="860612"/>
                </a:cubicBezTo>
                <a:cubicBezTo>
                  <a:pt x="189387" y="879694"/>
                  <a:pt x="208549" y="896471"/>
                  <a:pt x="226479" y="914400"/>
                </a:cubicBezTo>
                <a:lnTo>
                  <a:pt x="258752" y="946673"/>
                </a:lnTo>
                <a:lnTo>
                  <a:pt x="291024" y="978946"/>
                </a:lnTo>
                <a:cubicBezTo>
                  <a:pt x="298196" y="986118"/>
                  <a:pt x="304101" y="994835"/>
                  <a:pt x="312540" y="1000461"/>
                </a:cubicBezTo>
                <a:cubicBezTo>
                  <a:pt x="323298" y="1007633"/>
                  <a:pt x="335083" y="1013462"/>
                  <a:pt x="344813" y="1021976"/>
                </a:cubicBezTo>
                <a:cubicBezTo>
                  <a:pt x="445501" y="1110079"/>
                  <a:pt x="358250" y="1048865"/>
                  <a:pt x="430874" y="1097280"/>
                </a:cubicBezTo>
                <a:cubicBezTo>
                  <a:pt x="467758" y="1152607"/>
                  <a:pt x="433434" y="1110085"/>
                  <a:pt x="484662" y="1151068"/>
                </a:cubicBezTo>
                <a:cubicBezTo>
                  <a:pt x="492582" y="1157404"/>
                  <a:pt x="497105" y="1168048"/>
                  <a:pt x="506177" y="1172584"/>
                </a:cubicBezTo>
                <a:cubicBezTo>
                  <a:pt x="554016" y="1196504"/>
                  <a:pt x="604479" y="1199875"/>
                  <a:pt x="656784" y="1204856"/>
                </a:cubicBezTo>
                <a:cubicBezTo>
                  <a:pt x="703328" y="1209289"/>
                  <a:pt x="750017" y="1212028"/>
                  <a:pt x="796634" y="1215614"/>
                </a:cubicBezTo>
                <a:cubicBezTo>
                  <a:pt x="825321" y="1222786"/>
                  <a:pt x="854643" y="1227778"/>
                  <a:pt x="882695" y="1237129"/>
                </a:cubicBezTo>
                <a:cubicBezTo>
                  <a:pt x="893453" y="1240715"/>
                  <a:pt x="903898" y="1245427"/>
                  <a:pt x="914968" y="1247887"/>
                </a:cubicBezTo>
                <a:cubicBezTo>
                  <a:pt x="936261" y="1252619"/>
                  <a:pt x="957999" y="1255059"/>
                  <a:pt x="979514" y="1258645"/>
                </a:cubicBezTo>
                <a:cubicBezTo>
                  <a:pt x="1108478" y="1232851"/>
                  <a:pt x="1051019" y="1243141"/>
                  <a:pt x="1151636" y="1226372"/>
                </a:cubicBezTo>
                <a:cubicBezTo>
                  <a:pt x="1211963" y="1206262"/>
                  <a:pt x="1172905" y="1218365"/>
                  <a:pt x="1269970" y="1194099"/>
                </a:cubicBezTo>
                <a:lnTo>
                  <a:pt x="1313001" y="1183341"/>
                </a:lnTo>
                <a:lnTo>
                  <a:pt x="1356032" y="1172584"/>
                </a:lnTo>
                <a:cubicBezTo>
                  <a:pt x="1384719" y="1158240"/>
                  <a:pt x="1410978" y="1137332"/>
                  <a:pt x="1442093" y="1129553"/>
                </a:cubicBezTo>
                <a:cubicBezTo>
                  <a:pt x="1497929" y="1115593"/>
                  <a:pt x="1511618" y="1115477"/>
                  <a:pt x="1571184" y="1075765"/>
                </a:cubicBezTo>
                <a:cubicBezTo>
                  <a:pt x="1581942" y="1068593"/>
                  <a:pt x="1593727" y="1062763"/>
                  <a:pt x="1603457" y="1054249"/>
                </a:cubicBezTo>
                <a:cubicBezTo>
                  <a:pt x="1622539" y="1037552"/>
                  <a:pt x="1636148" y="1014526"/>
                  <a:pt x="1657246" y="1000461"/>
                </a:cubicBezTo>
                <a:cubicBezTo>
                  <a:pt x="1668004" y="993289"/>
                  <a:pt x="1679587" y="987223"/>
                  <a:pt x="1689519" y="978946"/>
                </a:cubicBezTo>
                <a:cubicBezTo>
                  <a:pt x="1772354" y="909917"/>
                  <a:pt x="1673934" y="978579"/>
                  <a:pt x="1754064" y="925158"/>
                </a:cubicBezTo>
                <a:cubicBezTo>
                  <a:pt x="1757650" y="914400"/>
                  <a:pt x="1758988" y="902609"/>
                  <a:pt x="1764822" y="892885"/>
                </a:cubicBezTo>
                <a:cubicBezTo>
                  <a:pt x="1770040" y="884188"/>
                  <a:pt x="1780001" y="879289"/>
                  <a:pt x="1786337" y="871369"/>
                </a:cubicBezTo>
                <a:cubicBezTo>
                  <a:pt x="1794414" y="861273"/>
                  <a:pt x="1800681" y="849854"/>
                  <a:pt x="1807853" y="839096"/>
                </a:cubicBezTo>
                <a:cubicBezTo>
                  <a:pt x="1811439" y="828339"/>
                  <a:pt x="1812776" y="816547"/>
                  <a:pt x="1818610" y="806824"/>
                </a:cubicBezTo>
                <a:cubicBezTo>
                  <a:pt x="1823828" y="798127"/>
                  <a:pt x="1835590" y="794380"/>
                  <a:pt x="1840126" y="785308"/>
                </a:cubicBezTo>
                <a:cubicBezTo>
                  <a:pt x="1857165" y="751229"/>
                  <a:pt x="1862106" y="713758"/>
                  <a:pt x="1872399" y="677732"/>
                </a:cubicBezTo>
                <a:cubicBezTo>
                  <a:pt x="1875514" y="666829"/>
                  <a:pt x="1879570" y="656217"/>
                  <a:pt x="1883156" y="645459"/>
                </a:cubicBezTo>
                <a:cubicBezTo>
                  <a:pt x="1868670" y="558537"/>
                  <a:pt x="1879298" y="601611"/>
                  <a:pt x="1850883" y="516367"/>
                </a:cubicBezTo>
                <a:cubicBezTo>
                  <a:pt x="1847297" y="505609"/>
                  <a:pt x="1848144" y="492112"/>
                  <a:pt x="1840126" y="484094"/>
                </a:cubicBezTo>
                <a:cubicBezTo>
                  <a:pt x="1814638" y="458607"/>
                  <a:pt x="1787746" y="434530"/>
                  <a:pt x="1775580" y="398033"/>
                </a:cubicBezTo>
                <a:cubicBezTo>
                  <a:pt x="1762052" y="357452"/>
                  <a:pt x="1758781" y="338202"/>
                  <a:pt x="1721792" y="301214"/>
                </a:cubicBezTo>
                <a:cubicBezTo>
                  <a:pt x="1703862" y="283285"/>
                  <a:pt x="1682068" y="268524"/>
                  <a:pt x="1668003" y="247426"/>
                </a:cubicBezTo>
                <a:cubicBezTo>
                  <a:pt x="1660831" y="236668"/>
                  <a:pt x="1655630" y="224295"/>
                  <a:pt x="1646488" y="215153"/>
                </a:cubicBezTo>
                <a:cubicBezTo>
                  <a:pt x="1637346" y="206011"/>
                  <a:pt x="1624031" y="202052"/>
                  <a:pt x="1614215" y="193638"/>
                </a:cubicBezTo>
                <a:cubicBezTo>
                  <a:pt x="1598813" y="180437"/>
                  <a:pt x="1588062" y="161859"/>
                  <a:pt x="1571184" y="150607"/>
                </a:cubicBezTo>
                <a:cubicBezTo>
                  <a:pt x="1560427" y="143435"/>
                  <a:pt x="1549008" y="137169"/>
                  <a:pt x="1538912" y="129092"/>
                </a:cubicBezTo>
                <a:cubicBezTo>
                  <a:pt x="1530992" y="122756"/>
                  <a:pt x="1526093" y="112794"/>
                  <a:pt x="1517396" y="107576"/>
                </a:cubicBezTo>
                <a:cubicBezTo>
                  <a:pt x="1507672" y="101742"/>
                  <a:pt x="1495881" y="100405"/>
                  <a:pt x="1485123" y="96819"/>
                </a:cubicBezTo>
                <a:cubicBezTo>
                  <a:pt x="1436813" y="48509"/>
                  <a:pt x="1467284" y="69358"/>
                  <a:pt x="1388304" y="43031"/>
                </a:cubicBezTo>
                <a:lnTo>
                  <a:pt x="1356032" y="32273"/>
                </a:lnTo>
                <a:cubicBezTo>
                  <a:pt x="1313292" y="42958"/>
                  <a:pt x="1295938" y="48512"/>
                  <a:pt x="1248455" y="53788"/>
                </a:cubicBezTo>
                <a:cubicBezTo>
                  <a:pt x="1237763" y="54976"/>
                  <a:pt x="1226940" y="53788"/>
                  <a:pt x="1216182" y="5378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cxnSp>
        <p:nvCxnSpPr>
          <p:cNvPr id="12" name="Connecteur droit avec flèche 11">
            <a:extLst>
              <a:ext uri="{FF2B5EF4-FFF2-40B4-BE49-F238E27FC236}">
                <a16:creationId xmlns:a16="http://schemas.microsoft.com/office/drawing/2014/main" id="{922C1D24-7600-F240-914E-A92109616229}"/>
              </a:ext>
            </a:extLst>
          </p:cNvPr>
          <p:cNvCxnSpPr/>
          <p:nvPr/>
        </p:nvCxnSpPr>
        <p:spPr>
          <a:xfrm flipV="1">
            <a:off x="6009939" y="3840480"/>
            <a:ext cx="0" cy="505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Forme libre 14">
            <a:extLst>
              <a:ext uri="{FF2B5EF4-FFF2-40B4-BE49-F238E27FC236}">
                <a16:creationId xmlns:a16="http://schemas.microsoft.com/office/drawing/2014/main" id="{4673BE2F-E25C-6F46-942C-EC364A85B061}"/>
              </a:ext>
            </a:extLst>
          </p:cNvPr>
          <p:cNvSpPr/>
          <p:nvPr/>
        </p:nvSpPr>
        <p:spPr>
          <a:xfrm>
            <a:off x="5154706" y="2736239"/>
            <a:ext cx="1710466" cy="1118796"/>
          </a:xfrm>
          <a:custGeom>
            <a:avLst/>
            <a:gdLst>
              <a:gd name="connsiteX0" fmla="*/ 333487 w 1710466"/>
              <a:gd name="connsiteY0" fmla="*/ 1301676 h 1333960"/>
              <a:gd name="connsiteX1" fmla="*/ 279699 w 1710466"/>
              <a:gd name="connsiteY1" fmla="*/ 1280160 h 1333960"/>
              <a:gd name="connsiteX2" fmla="*/ 247426 w 1710466"/>
              <a:gd name="connsiteY2" fmla="*/ 1269403 h 1333960"/>
              <a:gd name="connsiteX3" fmla="*/ 172123 w 1710466"/>
              <a:gd name="connsiteY3" fmla="*/ 1183341 h 1333960"/>
              <a:gd name="connsiteX4" fmla="*/ 150607 w 1710466"/>
              <a:gd name="connsiteY4" fmla="*/ 1161826 h 1333960"/>
              <a:gd name="connsiteX5" fmla="*/ 139850 w 1710466"/>
              <a:gd name="connsiteY5" fmla="*/ 1129553 h 1333960"/>
              <a:gd name="connsiteX6" fmla="*/ 118334 w 1710466"/>
              <a:gd name="connsiteY6" fmla="*/ 1108038 h 1333960"/>
              <a:gd name="connsiteX7" fmla="*/ 96819 w 1710466"/>
              <a:gd name="connsiteY7" fmla="*/ 1075765 h 1333960"/>
              <a:gd name="connsiteX8" fmla="*/ 64546 w 1710466"/>
              <a:gd name="connsiteY8" fmla="*/ 989704 h 1333960"/>
              <a:gd name="connsiteX9" fmla="*/ 21516 w 1710466"/>
              <a:gd name="connsiteY9" fmla="*/ 914400 h 1333960"/>
              <a:gd name="connsiteX10" fmla="*/ 0 w 1710466"/>
              <a:gd name="connsiteY10" fmla="*/ 839097 h 1333960"/>
              <a:gd name="connsiteX11" fmla="*/ 21516 w 1710466"/>
              <a:gd name="connsiteY11" fmla="*/ 720763 h 1333960"/>
              <a:gd name="connsiteX12" fmla="*/ 43031 w 1710466"/>
              <a:gd name="connsiteY12" fmla="*/ 688490 h 1333960"/>
              <a:gd name="connsiteX13" fmla="*/ 75304 w 1710466"/>
              <a:gd name="connsiteY13" fmla="*/ 623944 h 1333960"/>
              <a:gd name="connsiteX14" fmla="*/ 107577 w 1710466"/>
              <a:gd name="connsiteY14" fmla="*/ 527125 h 1333960"/>
              <a:gd name="connsiteX15" fmla="*/ 118334 w 1710466"/>
              <a:gd name="connsiteY15" fmla="*/ 494852 h 1333960"/>
              <a:gd name="connsiteX16" fmla="*/ 139850 w 1710466"/>
              <a:gd name="connsiteY16" fmla="*/ 473337 h 1333960"/>
              <a:gd name="connsiteX17" fmla="*/ 182880 w 1710466"/>
              <a:gd name="connsiteY17" fmla="*/ 344245 h 1333960"/>
              <a:gd name="connsiteX18" fmla="*/ 193638 w 1710466"/>
              <a:gd name="connsiteY18" fmla="*/ 311972 h 1333960"/>
              <a:gd name="connsiteX19" fmla="*/ 204396 w 1710466"/>
              <a:gd name="connsiteY19" fmla="*/ 279699 h 1333960"/>
              <a:gd name="connsiteX20" fmla="*/ 236669 w 1710466"/>
              <a:gd name="connsiteY20" fmla="*/ 172123 h 1333960"/>
              <a:gd name="connsiteX21" fmla="*/ 258184 w 1710466"/>
              <a:gd name="connsiteY21" fmla="*/ 139850 h 1333960"/>
              <a:gd name="connsiteX22" fmla="*/ 344245 w 1710466"/>
              <a:gd name="connsiteY22" fmla="*/ 64546 h 1333960"/>
              <a:gd name="connsiteX23" fmla="*/ 494852 w 1710466"/>
              <a:gd name="connsiteY23" fmla="*/ 43031 h 1333960"/>
              <a:gd name="connsiteX24" fmla="*/ 602429 w 1710466"/>
              <a:gd name="connsiteY24" fmla="*/ 21516 h 1333960"/>
              <a:gd name="connsiteX25" fmla="*/ 634701 w 1710466"/>
              <a:gd name="connsiteY25" fmla="*/ 10758 h 1333960"/>
              <a:gd name="connsiteX26" fmla="*/ 742278 w 1710466"/>
              <a:gd name="connsiteY26" fmla="*/ 0 h 1333960"/>
              <a:gd name="connsiteX27" fmla="*/ 935916 w 1710466"/>
              <a:gd name="connsiteY27" fmla="*/ 10758 h 1333960"/>
              <a:gd name="connsiteX28" fmla="*/ 1032734 w 1710466"/>
              <a:gd name="connsiteY28" fmla="*/ 32273 h 1333960"/>
              <a:gd name="connsiteX29" fmla="*/ 1161826 w 1710466"/>
              <a:gd name="connsiteY29" fmla="*/ 53788 h 1333960"/>
              <a:gd name="connsiteX30" fmla="*/ 1226372 w 1710466"/>
              <a:gd name="connsiteY30" fmla="*/ 75304 h 1333960"/>
              <a:gd name="connsiteX31" fmla="*/ 1323191 w 1710466"/>
              <a:gd name="connsiteY31" fmla="*/ 96819 h 1333960"/>
              <a:gd name="connsiteX32" fmla="*/ 1441525 w 1710466"/>
              <a:gd name="connsiteY32" fmla="*/ 129092 h 1333960"/>
              <a:gd name="connsiteX33" fmla="*/ 1495313 w 1710466"/>
              <a:gd name="connsiteY33" fmla="*/ 172123 h 1333960"/>
              <a:gd name="connsiteX34" fmla="*/ 1581374 w 1710466"/>
              <a:gd name="connsiteY34" fmla="*/ 430306 h 1333960"/>
              <a:gd name="connsiteX35" fmla="*/ 1613647 w 1710466"/>
              <a:gd name="connsiteY35" fmla="*/ 527125 h 1333960"/>
              <a:gd name="connsiteX36" fmla="*/ 1624405 w 1710466"/>
              <a:gd name="connsiteY36" fmla="*/ 559398 h 1333960"/>
              <a:gd name="connsiteX37" fmla="*/ 1635163 w 1710466"/>
              <a:gd name="connsiteY37" fmla="*/ 602428 h 1333960"/>
              <a:gd name="connsiteX38" fmla="*/ 1678193 w 1710466"/>
              <a:gd name="connsiteY38" fmla="*/ 710005 h 1333960"/>
              <a:gd name="connsiteX39" fmla="*/ 1699709 w 1710466"/>
              <a:gd name="connsiteY39" fmla="*/ 774551 h 1333960"/>
              <a:gd name="connsiteX40" fmla="*/ 1710466 w 1710466"/>
              <a:gd name="connsiteY40" fmla="*/ 806824 h 1333960"/>
              <a:gd name="connsiteX41" fmla="*/ 1699709 w 1710466"/>
              <a:gd name="connsiteY41" fmla="*/ 925158 h 1333960"/>
              <a:gd name="connsiteX42" fmla="*/ 1667436 w 1710466"/>
              <a:gd name="connsiteY42" fmla="*/ 1000461 h 1333960"/>
              <a:gd name="connsiteX43" fmla="*/ 1656678 w 1710466"/>
              <a:gd name="connsiteY43" fmla="*/ 1032734 h 1333960"/>
              <a:gd name="connsiteX44" fmla="*/ 1635163 w 1710466"/>
              <a:gd name="connsiteY44" fmla="*/ 1054250 h 1333960"/>
              <a:gd name="connsiteX45" fmla="*/ 1592132 w 1710466"/>
              <a:gd name="connsiteY45" fmla="*/ 1118796 h 1333960"/>
              <a:gd name="connsiteX46" fmla="*/ 1506071 w 1710466"/>
              <a:gd name="connsiteY46" fmla="*/ 1194099 h 1333960"/>
              <a:gd name="connsiteX47" fmla="*/ 1452283 w 1710466"/>
              <a:gd name="connsiteY47" fmla="*/ 1247887 h 1333960"/>
              <a:gd name="connsiteX48" fmla="*/ 1398494 w 1710466"/>
              <a:gd name="connsiteY48" fmla="*/ 1280160 h 1333960"/>
              <a:gd name="connsiteX49" fmla="*/ 1376979 w 1710466"/>
              <a:gd name="connsiteY49" fmla="*/ 1301676 h 1333960"/>
              <a:gd name="connsiteX50" fmla="*/ 1312433 w 1710466"/>
              <a:gd name="connsiteY50" fmla="*/ 1323191 h 1333960"/>
              <a:gd name="connsiteX51" fmla="*/ 817581 w 1710466"/>
              <a:gd name="connsiteY51" fmla="*/ 1312433 h 1333960"/>
              <a:gd name="connsiteX52" fmla="*/ 774551 w 1710466"/>
              <a:gd name="connsiteY52" fmla="*/ 1323191 h 1333960"/>
              <a:gd name="connsiteX53" fmla="*/ 602429 w 1710466"/>
              <a:gd name="connsiteY53" fmla="*/ 1333948 h 133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710466" h="1333960">
                <a:moveTo>
                  <a:pt x="333487" y="1301676"/>
                </a:moveTo>
                <a:cubicBezTo>
                  <a:pt x="315558" y="1294504"/>
                  <a:pt x="297780" y="1286940"/>
                  <a:pt x="279699" y="1280160"/>
                </a:cubicBezTo>
                <a:cubicBezTo>
                  <a:pt x="269081" y="1276178"/>
                  <a:pt x="256498" y="1276207"/>
                  <a:pt x="247426" y="1269403"/>
                </a:cubicBezTo>
                <a:cubicBezTo>
                  <a:pt x="181068" y="1219634"/>
                  <a:pt x="209451" y="1230000"/>
                  <a:pt x="172123" y="1183341"/>
                </a:cubicBezTo>
                <a:cubicBezTo>
                  <a:pt x="165787" y="1175421"/>
                  <a:pt x="157779" y="1168998"/>
                  <a:pt x="150607" y="1161826"/>
                </a:cubicBezTo>
                <a:cubicBezTo>
                  <a:pt x="147021" y="1151068"/>
                  <a:pt x="145684" y="1139277"/>
                  <a:pt x="139850" y="1129553"/>
                </a:cubicBezTo>
                <a:cubicBezTo>
                  <a:pt x="134632" y="1120856"/>
                  <a:pt x="124670" y="1115958"/>
                  <a:pt x="118334" y="1108038"/>
                </a:cubicBezTo>
                <a:cubicBezTo>
                  <a:pt x="110257" y="1097942"/>
                  <a:pt x="103234" y="1086991"/>
                  <a:pt x="96819" y="1075765"/>
                </a:cubicBezTo>
                <a:cubicBezTo>
                  <a:pt x="53256" y="999529"/>
                  <a:pt x="93425" y="1066713"/>
                  <a:pt x="64546" y="989704"/>
                </a:cubicBezTo>
                <a:cubicBezTo>
                  <a:pt x="36255" y="914262"/>
                  <a:pt x="52728" y="976824"/>
                  <a:pt x="21516" y="914400"/>
                </a:cubicBezTo>
                <a:cubicBezTo>
                  <a:pt x="13799" y="898967"/>
                  <a:pt x="3447" y="852885"/>
                  <a:pt x="0" y="839097"/>
                </a:cubicBezTo>
                <a:cubicBezTo>
                  <a:pt x="2493" y="821644"/>
                  <a:pt x="10646" y="746126"/>
                  <a:pt x="21516" y="720763"/>
                </a:cubicBezTo>
                <a:cubicBezTo>
                  <a:pt x="26609" y="708879"/>
                  <a:pt x="37249" y="700054"/>
                  <a:pt x="43031" y="688490"/>
                </a:cubicBezTo>
                <a:cubicBezTo>
                  <a:pt x="87570" y="599413"/>
                  <a:pt x="13645" y="716434"/>
                  <a:pt x="75304" y="623944"/>
                </a:cubicBezTo>
                <a:lnTo>
                  <a:pt x="107577" y="527125"/>
                </a:lnTo>
                <a:cubicBezTo>
                  <a:pt x="111163" y="516367"/>
                  <a:pt x="110316" y="502870"/>
                  <a:pt x="118334" y="494852"/>
                </a:cubicBezTo>
                <a:lnTo>
                  <a:pt x="139850" y="473337"/>
                </a:lnTo>
                <a:lnTo>
                  <a:pt x="182880" y="344245"/>
                </a:lnTo>
                <a:lnTo>
                  <a:pt x="193638" y="311972"/>
                </a:lnTo>
                <a:cubicBezTo>
                  <a:pt x="197224" y="301214"/>
                  <a:pt x="201646" y="290700"/>
                  <a:pt x="204396" y="279699"/>
                </a:cubicBezTo>
                <a:cubicBezTo>
                  <a:pt x="210410" y="255641"/>
                  <a:pt x="226189" y="187843"/>
                  <a:pt x="236669" y="172123"/>
                </a:cubicBezTo>
                <a:cubicBezTo>
                  <a:pt x="243841" y="161365"/>
                  <a:pt x="249670" y="149580"/>
                  <a:pt x="258184" y="139850"/>
                </a:cubicBezTo>
                <a:cubicBezTo>
                  <a:pt x="279996" y="114922"/>
                  <a:pt x="311840" y="80748"/>
                  <a:pt x="344245" y="64546"/>
                </a:cubicBezTo>
                <a:cubicBezTo>
                  <a:pt x="386244" y="43547"/>
                  <a:pt x="462496" y="46838"/>
                  <a:pt x="494852" y="43031"/>
                </a:cubicBezTo>
                <a:cubicBezTo>
                  <a:pt x="530766" y="38806"/>
                  <a:pt x="567530" y="31487"/>
                  <a:pt x="602429" y="21516"/>
                </a:cubicBezTo>
                <a:cubicBezTo>
                  <a:pt x="613332" y="18401"/>
                  <a:pt x="623494" y="12482"/>
                  <a:pt x="634701" y="10758"/>
                </a:cubicBezTo>
                <a:cubicBezTo>
                  <a:pt x="670320" y="5278"/>
                  <a:pt x="706419" y="3586"/>
                  <a:pt x="742278" y="0"/>
                </a:cubicBezTo>
                <a:cubicBezTo>
                  <a:pt x="806824" y="3586"/>
                  <a:pt x="871514" y="5158"/>
                  <a:pt x="935916" y="10758"/>
                </a:cubicBezTo>
                <a:cubicBezTo>
                  <a:pt x="974133" y="14081"/>
                  <a:pt x="996279" y="25438"/>
                  <a:pt x="1032734" y="32273"/>
                </a:cubicBezTo>
                <a:cubicBezTo>
                  <a:pt x="1075611" y="40312"/>
                  <a:pt x="1161826" y="53788"/>
                  <a:pt x="1161826" y="53788"/>
                </a:cubicBezTo>
                <a:cubicBezTo>
                  <a:pt x="1183341" y="60960"/>
                  <a:pt x="1204133" y="70856"/>
                  <a:pt x="1226372" y="75304"/>
                </a:cubicBezTo>
                <a:cubicBezTo>
                  <a:pt x="1388518" y="107731"/>
                  <a:pt x="1186524" y="66448"/>
                  <a:pt x="1323191" y="96819"/>
                </a:cubicBezTo>
                <a:cubicBezTo>
                  <a:pt x="1353500" y="103555"/>
                  <a:pt x="1416338" y="112301"/>
                  <a:pt x="1441525" y="129092"/>
                </a:cubicBezTo>
                <a:cubicBezTo>
                  <a:pt x="1482237" y="156233"/>
                  <a:pt x="1464656" y="141465"/>
                  <a:pt x="1495313" y="172123"/>
                </a:cubicBezTo>
                <a:lnTo>
                  <a:pt x="1581374" y="430306"/>
                </a:lnTo>
                <a:lnTo>
                  <a:pt x="1613647" y="527125"/>
                </a:lnTo>
                <a:cubicBezTo>
                  <a:pt x="1617233" y="537883"/>
                  <a:pt x="1621655" y="548397"/>
                  <a:pt x="1624405" y="559398"/>
                </a:cubicBezTo>
                <a:cubicBezTo>
                  <a:pt x="1627991" y="573741"/>
                  <a:pt x="1630915" y="588267"/>
                  <a:pt x="1635163" y="602428"/>
                </a:cubicBezTo>
                <a:cubicBezTo>
                  <a:pt x="1677976" y="745136"/>
                  <a:pt x="1635062" y="602177"/>
                  <a:pt x="1678193" y="710005"/>
                </a:cubicBezTo>
                <a:cubicBezTo>
                  <a:pt x="1686616" y="731062"/>
                  <a:pt x="1692537" y="753036"/>
                  <a:pt x="1699709" y="774551"/>
                </a:cubicBezTo>
                <a:lnTo>
                  <a:pt x="1710466" y="806824"/>
                </a:lnTo>
                <a:cubicBezTo>
                  <a:pt x="1706880" y="846269"/>
                  <a:pt x="1705310" y="885949"/>
                  <a:pt x="1699709" y="925158"/>
                </a:cubicBezTo>
                <a:cubicBezTo>
                  <a:pt x="1696105" y="950385"/>
                  <a:pt x="1676733" y="978768"/>
                  <a:pt x="1667436" y="1000461"/>
                </a:cubicBezTo>
                <a:cubicBezTo>
                  <a:pt x="1662969" y="1010884"/>
                  <a:pt x="1662512" y="1023010"/>
                  <a:pt x="1656678" y="1032734"/>
                </a:cubicBezTo>
                <a:cubicBezTo>
                  <a:pt x="1651460" y="1041431"/>
                  <a:pt x="1641248" y="1046136"/>
                  <a:pt x="1635163" y="1054250"/>
                </a:cubicBezTo>
                <a:cubicBezTo>
                  <a:pt x="1619648" y="1074937"/>
                  <a:pt x="1610417" y="1100511"/>
                  <a:pt x="1592132" y="1118796"/>
                </a:cubicBezTo>
                <a:cubicBezTo>
                  <a:pt x="1529202" y="1181726"/>
                  <a:pt x="1559441" y="1158519"/>
                  <a:pt x="1506071" y="1194099"/>
                </a:cubicBezTo>
                <a:cubicBezTo>
                  <a:pt x="1469188" y="1249424"/>
                  <a:pt x="1503510" y="1206906"/>
                  <a:pt x="1452283" y="1247887"/>
                </a:cubicBezTo>
                <a:cubicBezTo>
                  <a:pt x="1410091" y="1281640"/>
                  <a:pt x="1454540" y="1261479"/>
                  <a:pt x="1398494" y="1280160"/>
                </a:cubicBezTo>
                <a:cubicBezTo>
                  <a:pt x="1391322" y="1287332"/>
                  <a:pt x="1386051" y="1297140"/>
                  <a:pt x="1376979" y="1301676"/>
                </a:cubicBezTo>
                <a:cubicBezTo>
                  <a:pt x="1356694" y="1311819"/>
                  <a:pt x="1312433" y="1323191"/>
                  <a:pt x="1312433" y="1323191"/>
                </a:cubicBezTo>
                <a:cubicBezTo>
                  <a:pt x="989983" y="1293878"/>
                  <a:pt x="1154911" y="1298378"/>
                  <a:pt x="817581" y="1312433"/>
                </a:cubicBezTo>
                <a:cubicBezTo>
                  <a:pt x="803238" y="1316019"/>
                  <a:pt x="789235" y="1321464"/>
                  <a:pt x="774551" y="1323191"/>
                </a:cubicBezTo>
                <a:cubicBezTo>
                  <a:pt x="676103" y="1334773"/>
                  <a:pt x="669462" y="1333948"/>
                  <a:pt x="602429" y="13339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cxnSp>
        <p:nvCxnSpPr>
          <p:cNvPr id="6" name="Connecteur droit avec flèche 5">
            <a:extLst>
              <a:ext uri="{FF2B5EF4-FFF2-40B4-BE49-F238E27FC236}">
                <a16:creationId xmlns:a16="http://schemas.microsoft.com/office/drawing/2014/main" id="{75CA6BA2-38AA-6B45-99C9-E3D4C5443137}"/>
              </a:ext>
            </a:extLst>
          </p:cNvPr>
          <p:cNvCxnSpPr/>
          <p:nvPr/>
        </p:nvCxnSpPr>
        <p:spPr>
          <a:xfrm>
            <a:off x="6865172" y="3668358"/>
            <a:ext cx="1353670" cy="796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83A8CA1D-4FDC-6940-85B9-7092F7994032}"/>
              </a:ext>
            </a:extLst>
          </p:cNvPr>
          <p:cNvCxnSpPr/>
          <p:nvPr/>
        </p:nvCxnSpPr>
        <p:spPr>
          <a:xfrm flipV="1">
            <a:off x="6877727" y="4572000"/>
            <a:ext cx="1341114" cy="10542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436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3D0911-521E-A24E-924F-E9EAE63D97C9}"/>
              </a:ext>
            </a:extLst>
          </p:cNvPr>
          <p:cNvSpPr>
            <a:spLocks noGrp="1"/>
          </p:cNvSpPr>
          <p:nvPr>
            <p:ph type="title"/>
          </p:nvPr>
        </p:nvSpPr>
        <p:spPr/>
        <p:txBody>
          <a:bodyPr/>
          <a:lstStyle/>
          <a:p>
            <a:pPr algn="ctr"/>
            <a:r>
              <a:rPr lang="fr-BR" dirty="0"/>
              <a:t>Formação de estoques</a:t>
            </a:r>
          </a:p>
        </p:txBody>
      </p:sp>
      <p:sp>
        <p:nvSpPr>
          <p:cNvPr id="3" name="Espace réservé du contenu 2">
            <a:extLst>
              <a:ext uri="{FF2B5EF4-FFF2-40B4-BE49-F238E27FC236}">
                <a16:creationId xmlns:a16="http://schemas.microsoft.com/office/drawing/2014/main" id="{9E0F70D1-EF30-584F-9824-29CAB3EB855E}"/>
              </a:ext>
            </a:extLst>
          </p:cNvPr>
          <p:cNvSpPr>
            <a:spLocks noGrp="1"/>
          </p:cNvSpPr>
          <p:nvPr>
            <p:ph idx="1"/>
          </p:nvPr>
        </p:nvSpPr>
        <p:spPr>
          <a:xfrm>
            <a:off x="838200" y="1825624"/>
            <a:ext cx="10515600" cy="4768813"/>
          </a:xfrm>
        </p:spPr>
        <p:txBody>
          <a:bodyPr>
            <a:normAutofit fontScale="77500" lnSpcReduction="20000"/>
          </a:bodyPr>
          <a:lstStyle/>
          <a:p>
            <a:r>
              <a:rPr lang="fr-BR" dirty="0"/>
              <a:t>1. Em </a:t>
            </a:r>
            <a:r>
              <a:rPr lang="fr-BR" b="1" i="1" dirty="0"/>
              <a:t>D – M </a:t>
            </a:r>
            <a:r>
              <a:rPr lang="fr-BR" dirty="0"/>
              <a:t>a disponibilidade de mercadorias é condição do fluxo normal de reprodução e acumulação, pois o capital deve encontrar no mercado MP para a continuidade do seu ciclo </a:t>
            </a:r>
          </a:p>
          <a:p>
            <a:r>
              <a:rPr lang="fr-BR" dirty="0"/>
              <a:t>2. A venda da força de trabalho, </a:t>
            </a:r>
            <a:r>
              <a:rPr lang="fr-BR" i="1" dirty="0"/>
              <a:t>FT – D</a:t>
            </a:r>
            <a:r>
              <a:rPr lang="fr-BR" dirty="0"/>
              <a:t>, é apenas o prelúdio do gasto de salários em meios de consumo: a FT deve encontrar no mercado MC para sua subsistência</a:t>
            </a:r>
          </a:p>
          <a:p>
            <a:r>
              <a:rPr lang="fr-BR" dirty="0"/>
              <a:t>3. Em </a:t>
            </a:r>
            <a:r>
              <a:rPr lang="fr-BR" b="1" i="1" dirty="0"/>
              <a:t>M’ – D’ </a:t>
            </a:r>
            <a:r>
              <a:rPr lang="fr-BR" dirty="0"/>
              <a:t>o capital mercadoria se estagna temporariamente como mercadorias em estado de oferta na forma de estoque. O que é mercadoria em oferta para um capital é disponibilidade de MP ou MC para a sociedade no seu conjunto, os itens 1 e 2 acima. </a:t>
            </a:r>
          </a:p>
          <a:p>
            <a:r>
              <a:rPr lang="fr-BR" dirty="0"/>
              <a:t>A redução do estoque de mercadorias em oferta no interior do ciclo do capital industrial diminui relativamente ao volume de sua produção com o desenvolvimento do capital comercial</a:t>
            </a:r>
          </a:p>
          <a:p>
            <a:r>
              <a:rPr lang="fr-BR" dirty="0"/>
              <a:t>Nesse caso, a diminuição do estoque no interior do ciclo do capital industrial é causada pelo seu aumento no interior do ciclo do capital comercial</a:t>
            </a:r>
          </a:p>
          <a:p>
            <a:r>
              <a:rPr lang="fr-BR" dirty="0"/>
              <a:t>Com o desenvolvimento dos transportes, das tecnologias de comunicação e da divisão social do trabalho, diminui relativamente o volume de estoques necessários à reprodução do capital, ainda que aumente de forma absoluta com o aumento da escala de produção</a:t>
            </a:r>
          </a:p>
        </p:txBody>
      </p:sp>
    </p:spTree>
    <p:extLst>
      <p:ext uri="{BB962C8B-B14F-4D97-AF65-F5344CB8AC3E}">
        <p14:creationId xmlns:p14="http://schemas.microsoft.com/office/powerpoint/2010/main" val="3208257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EF211-3269-8C44-9926-386BD61703A4}"/>
              </a:ext>
            </a:extLst>
          </p:cNvPr>
          <p:cNvSpPr>
            <a:spLocks noGrp="1"/>
          </p:cNvSpPr>
          <p:nvPr>
            <p:ph type="title"/>
          </p:nvPr>
        </p:nvSpPr>
        <p:spPr/>
        <p:txBody>
          <a:bodyPr/>
          <a:lstStyle/>
          <a:p>
            <a:pPr algn="ctr"/>
            <a:r>
              <a:rPr lang="fr-BR" dirty="0"/>
              <a:t>Estoque de capital produtivo latente</a:t>
            </a:r>
          </a:p>
        </p:txBody>
      </p:sp>
      <p:sp>
        <p:nvSpPr>
          <p:cNvPr id="3" name="Espace réservé du contenu 2">
            <a:extLst>
              <a:ext uri="{FF2B5EF4-FFF2-40B4-BE49-F238E27FC236}">
                <a16:creationId xmlns:a16="http://schemas.microsoft.com/office/drawing/2014/main" id="{ABAEB4EC-583E-AE46-8FD9-EEBD87026AE0}"/>
              </a:ext>
            </a:extLst>
          </p:cNvPr>
          <p:cNvSpPr>
            <a:spLocks noGrp="1"/>
          </p:cNvSpPr>
          <p:nvPr>
            <p:ph idx="1"/>
          </p:nvPr>
        </p:nvSpPr>
        <p:spPr>
          <a:xfrm>
            <a:off x="838200" y="1301676"/>
            <a:ext cx="10515600" cy="5443370"/>
          </a:xfrm>
        </p:spPr>
        <p:txBody>
          <a:bodyPr>
            <a:normAutofit fontScale="92500" lnSpcReduction="20000"/>
          </a:bodyPr>
          <a:lstStyle/>
          <a:p>
            <a:r>
              <a:rPr lang="fr-BR" dirty="0"/>
              <a:t>Fatores que tendem a diminuir </a:t>
            </a:r>
            <a:r>
              <a:rPr lang="fr-BR" i="1" dirty="0"/>
              <a:t>relativamente</a:t>
            </a:r>
            <a:r>
              <a:rPr lang="fr-BR" dirty="0"/>
              <a:t> o estoque de capital produtivo latente:</a:t>
            </a:r>
          </a:p>
          <a:p>
            <a:r>
              <a:rPr lang="fr-BR" dirty="0"/>
              <a:t>1. segurança da renovação da oferta por parte do fornecedor</a:t>
            </a:r>
          </a:p>
          <a:p>
            <a:r>
              <a:rPr lang="fr-BR" dirty="0"/>
              <a:t>2. velocidade de entrega com desenvolvimento dos meios de transporte e de comunicaçóes</a:t>
            </a:r>
          </a:p>
          <a:p>
            <a:r>
              <a:rPr lang="fr-BR" dirty="0"/>
              <a:t>3. desenvolvimento do sistema de crédito que permite assegurar-se da oferta independentemente da venda prévia do seu produto e, portanto, dissolve um fator de incerteza que faria aumentar o estoque</a:t>
            </a:r>
          </a:p>
          <a:p>
            <a:r>
              <a:rPr lang="fr-BR" dirty="0"/>
              <a:t>Finalmente se refere as matérias primas de longa gestação como os produtos agrícolas, por exemplo, que por isso requerem estoques maiores. A sua diminuição nas mãos do capitalista apenas indica o seu aumento nas mãos do comerciante. Dá o exemplo do algodão nas mãos do comerciante em Liverpool e se refere nesse caso a uma mera mudança de forma do estoque: de capital produtivo latente a estoque de mercadorias. </a:t>
            </a:r>
            <a:r>
              <a:rPr lang="fr-FR" dirty="0"/>
              <a:t>E</a:t>
            </a:r>
            <a:r>
              <a:rPr lang="fr-BR" dirty="0"/>
              <a:t>sse estoque diminui com o desenvolvimento dos meios de transporte e com a multiplicação de fontes produtoras</a:t>
            </a:r>
          </a:p>
        </p:txBody>
      </p:sp>
    </p:spTree>
    <p:extLst>
      <p:ext uri="{BB962C8B-B14F-4D97-AF65-F5344CB8AC3E}">
        <p14:creationId xmlns:p14="http://schemas.microsoft.com/office/powerpoint/2010/main" val="308912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4F1D49-1C76-1F4A-8FE7-F217C9C66B0A}"/>
              </a:ext>
            </a:extLst>
          </p:cNvPr>
          <p:cNvSpPr>
            <a:spLocks noGrp="1"/>
          </p:cNvSpPr>
          <p:nvPr>
            <p:ph type="title"/>
          </p:nvPr>
        </p:nvSpPr>
        <p:spPr/>
        <p:txBody>
          <a:bodyPr>
            <a:normAutofit/>
          </a:bodyPr>
          <a:lstStyle/>
          <a:p>
            <a:r>
              <a:rPr lang="fr-BR" sz="3200" dirty="0"/>
              <a:t>… Estoque de capital produtivo latente</a:t>
            </a:r>
          </a:p>
        </p:txBody>
      </p:sp>
      <p:sp>
        <p:nvSpPr>
          <p:cNvPr id="3" name="Espace réservé du contenu 2">
            <a:extLst>
              <a:ext uri="{FF2B5EF4-FFF2-40B4-BE49-F238E27FC236}">
                <a16:creationId xmlns:a16="http://schemas.microsoft.com/office/drawing/2014/main" id="{3ADDE73E-0D82-A949-AD04-577020F95BE5}"/>
              </a:ext>
            </a:extLst>
          </p:cNvPr>
          <p:cNvSpPr>
            <a:spLocks noGrp="1"/>
          </p:cNvSpPr>
          <p:nvPr>
            <p:ph idx="1"/>
          </p:nvPr>
        </p:nvSpPr>
        <p:spPr/>
        <p:txBody>
          <a:bodyPr>
            <a:normAutofit fontScale="85000" lnSpcReduction="20000"/>
          </a:bodyPr>
          <a:lstStyle/>
          <a:p>
            <a:pPr marL="0" indent="0">
              <a:buNone/>
            </a:pPr>
            <a:r>
              <a:rPr lang="fr-BR" dirty="0"/>
              <a:t>O </a:t>
            </a:r>
            <a:r>
              <a:rPr lang="fr-BR" i="1" dirty="0"/>
              <a:t>capital produtivo latente</a:t>
            </a:r>
            <a:r>
              <a:rPr lang="fr-BR" dirty="0"/>
              <a:t>, CPL, cresce de modo absoluto no capitalismo, mas diminui em termos relativos</a:t>
            </a:r>
          </a:p>
          <a:p>
            <a:pPr marL="0" indent="0">
              <a:buNone/>
            </a:pPr>
            <a:r>
              <a:rPr lang="fr-BR" dirty="0"/>
              <a:t>O desenvolvimento da força produtiva do trabalho faz aumentar a escala de matérias-primas, auxiliares e componentes necessários à continuidade do processo de produção</a:t>
            </a:r>
          </a:p>
          <a:p>
            <a:pPr marL="0" indent="0">
              <a:buNone/>
            </a:pPr>
            <a:r>
              <a:rPr lang="fr-BR" dirty="0"/>
              <a:t>Mas o mesmo desenvolvimento das forças produtivas e dos meios de transporte e comunicação dão maior solidez e vínculo à divisão social do trabalho aumentando a segurança e regularidade da oferta</a:t>
            </a:r>
          </a:p>
          <a:p>
            <a:pPr marL="0" indent="0">
              <a:buNone/>
            </a:pPr>
            <a:r>
              <a:rPr lang="fr-BR" dirty="0"/>
              <a:t>Quanto maior a regularidade da oferta na fase </a:t>
            </a:r>
            <a:r>
              <a:rPr lang="fr-BR" i="1" dirty="0"/>
              <a:t>M’ – D’ </a:t>
            </a:r>
            <a:r>
              <a:rPr lang="fr-BR" dirty="0"/>
              <a:t>menor o volume de estoques de MP necessários para assegurar a continuidade do ciclo do capital individual</a:t>
            </a:r>
          </a:p>
          <a:p>
            <a:pPr marL="0" indent="0">
              <a:buNone/>
            </a:pPr>
            <a:r>
              <a:rPr lang="fr-BR" dirty="0"/>
              <a:t>O mesmo pode-se dizer da formação de estoques de MC já que sua reposição assegurada permite que ao fluxo de salários corresponda um fluxo de oferta de MC sempre em recomposição</a:t>
            </a:r>
          </a:p>
          <a:p>
            <a:pPr marL="0" indent="0">
              <a:buNone/>
            </a:pPr>
            <a:endParaRPr lang="fr-BR" dirty="0"/>
          </a:p>
        </p:txBody>
      </p:sp>
    </p:spTree>
    <p:extLst>
      <p:ext uri="{BB962C8B-B14F-4D97-AF65-F5344CB8AC3E}">
        <p14:creationId xmlns:p14="http://schemas.microsoft.com/office/powerpoint/2010/main" val="560444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3122B1-93FB-C747-8AD2-E54E92EBDA4B}"/>
              </a:ext>
            </a:extLst>
          </p:cNvPr>
          <p:cNvSpPr>
            <a:spLocks noGrp="1"/>
          </p:cNvSpPr>
          <p:nvPr>
            <p:ph type="title"/>
          </p:nvPr>
        </p:nvSpPr>
        <p:spPr/>
        <p:txBody>
          <a:bodyPr/>
          <a:lstStyle/>
          <a:p>
            <a:pPr algn="ctr"/>
            <a:r>
              <a:rPr lang="fr-BR" sz="3600" dirty="0"/>
              <a:t>Armazenamento e manutenção de estoque de Mercadorias</a:t>
            </a:r>
          </a:p>
        </p:txBody>
      </p:sp>
      <p:sp>
        <p:nvSpPr>
          <p:cNvPr id="3" name="Espace réservé du contenu 2">
            <a:extLst>
              <a:ext uri="{FF2B5EF4-FFF2-40B4-BE49-F238E27FC236}">
                <a16:creationId xmlns:a16="http://schemas.microsoft.com/office/drawing/2014/main" id="{356236C5-669D-5742-B42F-5E474879C6D2}"/>
              </a:ext>
            </a:extLst>
          </p:cNvPr>
          <p:cNvSpPr>
            <a:spLocks noGrp="1"/>
          </p:cNvSpPr>
          <p:nvPr>
            <p:ph idx="1"/>
          </p:nvPr>
        </p:nvSpPr>
        <p:spPr/>
        <p:txBody>
          <a:bodyPr>
            <a:normAutofit fontScale="92500" lnSpcReduction="10000"/>
          </a:bodyPr>
          <a:lstStyle/>
          <a:p>
            <a:r>
              <a:rPr lang="fr-FR" dirty="0"/>
              <a:t>Capital constante </a:t>
            </a:r>
            <a:r>
              <a:rPr lang="fr-BR" dirty="0"/>
              <a:t>e variável para atividade de armazenamento e manutenção do estoque (MEE) são subtraídos do processo direto de produção</a:t>
            </a:r>
          </a:p>
          <a:p>
            <a:r>
              <a:rPr lang="fr-BR" dirty="0"/>
              <a:t>Precisam ser repostos por parte do produto social</a:t>
            </a:r>
          </a:p>
          <a:p>
            <a:r>
              <a:rPr lang="fr-BR" dirty="0"/>
              <a:t>Portanto uma quantidade maior de capital e trabalho são necessárias para obter um determinado efeito útil. Por isso, são </a:t>
            </a:r>
            <a:r>
              <a:rPr lang="fr-BR" i="1" dirty="0"/>
              <a:t>custos falsos </a:t>
            </a:r>
            <a:r>
              <a:rPr lang="fr-BR" dirty="0"/>
              <a:t>(101). Em nota de rodapé o editor observa que em alemão Marx utiliza o termo </a:t>
            </a:r>
            <a:r>
              <a:rPr lang="fr-BR" i="1" dirty="0"/>
              <a:t>Unkosten</a:t>
            </a:r>
          </a:p>
          <a:p>
            <a:r>
              <a:rPr lang="fr-BR" dirty="0"/>
              <a:t>Definição: custos de produção são custos que entram na formação do valor do produto. </a:t>
            </a:r>
            <a:r>
              <a:rPr lang="fr-BR" i="1" dirty="0"/>
              <a:t>Custos falsos </a:t>
            </a:r>
            <a:r>
              <a:rPr lang="fr-BR" dirty="0"/>
              <a:t>são custos necessários à reprodução do capital, mas que são financiados pela mais valia, ou seja, são deduções do produto social, apesar de aumentarem o preço</a:t>
            </a:r>
          </a:p>
        </p:txBody>
      </p:sp>
    </p:spTree>
    <p:extLst>
      <p:ext uri="{BB962C8B-B14F-4D97-AF65-F5344CB8AC3E}">
        <p14:creationId xmlns:p14="http://schemas.microsoft.com/office/powerpoint/2010/main" val="3243464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4CB8E7-47FB-0942-8A6D-3DC113A3810D}"/>
              </a:ext>
            </a:extLst>
          </p:cNvPr>
          <p:cNvSpPr>
            <a:spLocks noGrp="1"/>
          </p:cNvSpPr>
          <p:nvPr>
            <p:ph type="title"/>
          </p:nvPr>
        </p:nvSpPr>
        <p:spPr/>
        <p:txBody>
          <a:bodyPr/>
          <a:lstStyle/>
          <a:p>
            <a:pPr algn="ctr"/>
            <a:r>
              <a:rPr lang="fr-BR" dirty="0"/>
              <a:t>Custos de manutenção de estoque de mercadorias</a:t>
            </a:r>
          </a:p>
        </p:txBody>
      </p:sp>
      <p:sp>
        <p:nvSpPr>
          <p:cNvPr id="3" name="Espace réservé du contenu 2">
            <a:extLst>
              <a:ext uri="{FF2B5EF4-FFF2-40B4-BE49-F238E27FC236}">
                <a16:creationId xmlns:a16="http://schemas.microsoft.com/office/drawing/2014/main" id="{E343CFFC-0AA6-994A-8B1A-A311F603F5E1}"/>
              </a:ext>
            </a:extLst>
          </p:cNvPr>
          <p:cNvSpPr>
            <a:spLocks noGrp="1"/>
          </p:cNvSpPr>
          <p:nvPr>
            <p:ph idx="1"/>
          </p:nvPr>
        </p:nvSpPr>
        <p:spPr/>
        <p:txBody>
          <a:bodyPr/>
          <a:lstStyle/>
          <a:p>
            <a:r>
              <a:rPr lang="fr-BR" dirty="0"/>
              <a:t>Tipos de custos incorridos no estoque de mercadorias (108)</a:t>
            </a:r>
          </a:p>
          <a:p>
            <a:r>
              <a:rPr lang="fr-BR" dirty="0"/>
              <a:t>1. diminuição da massa de produto</a:t>
            </a:r>
          </a:p>
          <a:p>
            <a:r>
              <a:rPr lang="fr-BR" dirty="0"/>
              <a:t>2. deterioração da qualidade</a:t>
            </a:r>
          </a:p>
          <a:p>
            <a:r>
              <a:rPr lang="fr-BR" dirty="0"/>
              <a:t>3. trabalho objetivado e vivo de proteção e manutenção do estoque</a:t>
            </a:r>
          </a:p>
          <a:p>
            <a:endParaRPr lang="fr-BR" dirty="0"/>
          </a:p>
          <a:p>
            <a:r>
              <a:rPr lang="fr-BR" dirty="0"/>
              <a:t>Discussão de Marx se concentra sobre o item terceiro</a:t>
            </a:r>
          </a:p>
        </p:txBody>
      </p:sp>
    </p:spTree>
    <p:extLst>
      <p:ext uri="{BB962C8B-B14F-4D97-AF65-F5344CB8AC3E}">
        <p14:creationId xmlns:p14="http://schemas.microsoft.com/office/powerpoint/2010/main" val="2317496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D1B77C-49CF-6B46-B627-A8B6C1E71982}"/>
              </a:ext>
            </a:extLst>
          </p:cNvPr>
          <p:cNvSpPr>
            <a:spLocks noGrp="1"/>
          </p:cNvSpPr>
          <p:nvPr>
            <p:ph type="title"/>
          </p:nvPr>
        </p:nvSpPr>
        <p:spPr/>
        <p:txBody>
          <a:bodyPr/>
          <a:lstStyle/>
          <a:p>
            <a:pPr algn="ctr"/>
            <a:r>
              <a:rPr lang="fr-BR" dirty="0"/>
              <a:t>Estoque como necessidade da reprodução normal</a:t>
            </a:r>
          </a:p>
        </p:txBody>
      </p:sp>
      <p:sp>
        <p:nvSpPr>
          <p:cNvPr id="3" name="Espace réservé du contenu 2">
            <a:extLst>
              <a:ext uri="{FF2B5EF4-FFF2-40B4-BE49-F238E27FC236}">
                <a16:creationId xmlns:a16="http://schemas.microsoft.com/office/drawing/2014/main" id="{2195EB2E-EDD4-3745-AC42-45566DB19828}"/>
              </a:ext>
            </a:extLst>
          </p:cNvPr>
          <p:cNvSpPr>
            <a:spLocks noGrp="1"/>
          </p:cNvSpPr>
          <p:nvPr>
            <p:ph idx="1"/>
          </p:nvPr>
        </p:nvSpPr>
        <p:spPr>
          <a:xfrm>
            <a:off x="838200" y="1825625"/>
            <a:ext cx="10515600" cy="4667250"/>
          </a:xfrm>
        </p:spPr>
        <p:txBody>
          <a:bodyPr>
            <a:normAutofit fontScale="85000" lnSpcReduction="20000"/>
          </a:bodyPr>
          <a:lstStyle/>
          <a:p>
            <a:r>
              <a:rPr lang="fr-BR" dirty="0"/>
              <a:t>Com desenvolvimento do capitalismo cresce a massa de produtos e portanto a massa de produtos que se encontra em trânsito na forma de estoque de mercadorias</a:t>
            </a:r>
          </a:p>
          <a:p>
            <a:r>
              <a:rPr lang="fr-BR" dirty="0"/>
              <a:t>Cresce o número de FT que tem que encontrar diariamente os meios de consumo na forma de estoque</a:t>
            </a:r>
          </a:p>
          <a:p>
            <a:r>
              <a:rPr lang="fr-BR" dirty="0"/>
              <a:t>Estoques exigem desembolso de capital na forma de galpões para depósitos e meios de produção e de trabalho para a conservação dos produtos (105)</a:t>
            </a:r>
          </a:p>
          <a:p>
            <a:r>
              <a:rPr lang="fr-BR" dirty="0"/>
              <a:t>Quanto mais concentrados socialmente são os estoques, menores relativamente à massa de produto são os custos de estocagem</a:t>
            </a:r>
          </a:p>
          <a:p>
            <a:r>
              <a:rPr lang="fr-FR" dirty="0"/>
              <a:t>E</a:t>
            </a:r>
            <a:r>
              <a:rPr lang="fr-BR" dirty="0"/>
              <a:t>sses desembolsos são parte do trabalho social, mas não entram na formação do produto e, por isso, são deduções do produto …. São </a:t>
            </a:r>
            <a:r>
              <a:rPr lang="fr-BR" i="1" dirty="0"/>
              <a:t>falsos custos </a:t>
            </a:r>
            <a:r>
              <a:rPr lang="fr-BR" dirty="0"/>
              <a:t>da riqueza social (105)</a:t>
            </a:r>
          </a:p>
          <a:p>
            <a:r>
              <a:rPr lang="fr-BR" dirty="0"/>
              <a:t>Essa forma de estoque de produtos pertence à esfera da circulação (105), porém, diferentemente dos custos puros de circulação, o trabalho e materiais nela envolvidos agem sobre o valor de uso no intuito de conservá-lo</a:t>
            </a:r>
          </a:p>
        </p:txBody>
      </p:sp>
    </p:spTree>
    <p:extLst>
      <p:ext uri="{BB962C8B-B14F-4D97-AF65-F5344CB8AC3E}">
        <p14:creationId xmlns:p14="http://schemas.microsoft.com/office/powerpoint/2010/main" val="2296178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77A3B-7E24-9A4B-A9E4-0B848C5CF588}"/>
              </a:ext>
            </a:extLst>
          </p:cNvPr>
          <p:cNvSpPr>
            <a:spLocks noGrp="1"/>
          </p:cNvSpPr>
          <p:nvPr>
            <p:ph type="title"/>
          </p:nvPr>
        </p:nvSpPr>
        <p:spPr/>
        <p:txBody>
          <a:bodyPr>
            <a:normAutofit/>
          </a:bodyPr>
          <a:lstStyle/>
          <a:p>
            <a:r>
              <a:rPr lang="fr-BR" sz="4000" dirty="0"/>
              <a:t>… Estoque como necessidade da reprodução normal</a:t>
            </a:r>
          </a:p>
        </p:txBody>
      </p:sp>
      <p:sp>
        <p:nvSpPr>
          <p:cNvPr id="3" name="Espace réservé du contenu 2">
            <a:extLst>
              <a:ext uri="{FF2B5EF4-FFF2-40B4-BE49-F238E27FC236}">
                <a16:creationId xmlns:a16="http://schemas.microsoft.com/office/drawing/2014/main" id="{D227CC30-A001-CB44-83BF-550119390BF3}"/>
              </a:ext>
            </a:extLst>
          </p:cNvPr>
          <p:cNvSpPr>
            <a:spLocks noGrp="1"/>
          </p:cNvSpPr>
          <p:nvPr>
            <p:ph idx="1"/>
          </p:nvPr>
        </p:nvSpPr>
        <p:spPr/>
        <p:txBody>
          <a:bodyPr/>
          <a:lstStyle/>
          <a:p>
            <a:r>
              <a:rPr lang="fr-BR" dirty="0"/>
              <a:t>Estoque de mercadorias à venda é condição da consistência e continuidade do processo de circulação (106-107)</a:t>
            </a:r>
          </a:p>
          <a:p>
            <a:r>
              <a:rPr lang="fr-FR" dirty="0"/>
              <a:t>E</a:t>
            </a:r>
            <a:r>
              <a:rPr lang="fr-BR" dirty="0"/>
              <a:t>stagnação na forma de estoque é normal quando é a forma necessária que assume o próprio fluxo (107)</a:t>
            </a:r>
          </a:p>
          <a:p>
            <a:r>
              <a:rPr lang="fr-BR" dirty="0"/>
              <a:t>Se estoque não é condição da venda, mas consequência de sua paralisação momentânea, então, os custos de manutenção que excedem os custos normais não entram no valor das mercadorias, mas constituem perdas para o capital</a:t>
            </a:r>
          </a:p>
          <a:p>
            <a:endParaRPr lang="fr-BR" dirty="0"/>
          </a:p>
        </p:txBody>
      </p:sp>
    </p:spTree>
    <p:extLst>
      <p:ext uri="{BB962C8B-B14F-4D97-AF65-F5344CB8AC3E}">
        <p14:creationId xmlns:p14="http://schemas.microsoft.com/office/powerpoint/2010/main" val="281321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D6E375-69CE-BE4D-A86D-C831B0571696}"/>
              </a:ext>
            </a:extLst>
          </p:cNvPr>
          <p:cNvSpPr>
            <a:spLocks noGrp="1"/>
          </p:cNvSpPr>
          <p:nvPr>
            <p:ph type="title"/>
          </p:nvPr>
        </p:nvSpPr>
        <p:spPr/>
        <p:txBody>
          <a:bodyPr>
            <a:normAutofit/>
          </a:bodyPr>
          <a:lstStyle/>
          <a:p>
            <a:r>
              <a:rPr lang="fr-BR" sz="3600" dirty="0"/>
              <a:t>… Introdução</a:t>
            </a:r>
          </a:p>
        </p:txBody>
      </p:sp>
      <p:sp>
        <p:nvSpPr>
          <p:cNvPr id="3" name="Espace réservé du contenu 2">
            <a:extLst>
              <a:ext uri="{FF2B5EF4-FFF2-40B4-BE49-F238E27FC236}">
                <a16:creationId xmlns:a16="http://schemas.microsoft.com/office/drawing/2014/main" id="{BE658F0A-517E-614E-83D8-73A6A0CF24DF}"/>
              </a:ext>
            </a:extLst>
          </p:cNvPr>
          <p:cNvSpPr>
            <a:spLocks noGrp="1"/>
          </p:cNvSpPr>
          <p:nvPr>
            <p:ph idx="1"/>
          </p:nvPr>
        </p:nvSpPr>
        <p:spPr/>
        <p:txBody>
          <a:bodyPr/>
          <a:lstStyle/>
          <a:p>
            <a:r>
              <a:rPr lang="fr-BR" dirty="0"/>
              <a:t>A cada uma das fases do ciclo do capital estão relacionados custos que são analisados separadamente nas três partes do capítulo:</a:t>
            </a:r>
          </a:p>
          <a:p>
            <a:r>
              <a:rPr lang="fr-BR" dirty="0"/>
              <a:t>I. Custos puros de circulação (excluem análise dos custos de armazenagem e conservação implícitos no tempo de venda)</a:t>
            </a:r>
          </a:p>
          <a:p>
            <a:r>
              <a:rPr lang="fr-BR" dirty="0"/>
              <a:t>II. Custos de conservação e armazenagem (tanto do capital produtivo latente quanto da mercadoria em oferta na forma de estoque)</a:t>
            </a:r>
          </a:p>
          <a:p>
            <a:r>
              <a:rPr lang="fr-BR" dirty="0"/>
              <a:t>III. Custos de transporte (considerados uma atividade produtiva no interior da circulação)</a:t>
            </a:r>
          </a:p>
        </p:txBody>
      </p:sp>
    </p:spTree>
    <p:extLst>
      <p:ext uri="{BB962C8B-B14F-4D97-AF65-F5344CB8AC3E}">
        <p14:creationId xmlns:p14="http://schemas.microsoft.com/office/powerpoint/2010/main" val="1047894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A48D85-CE3C-C54A-A309-35534F2847A6}"/>
              </a:ext>
            </a:extLst>
          </p:cNvPr>
          <p:cNvSpPr>
            <a:spLocks noGrp="1"/>
          </p:cNvSpPr>
          <p:nvPr>
            <p:ph type="title"/>
          </p:nvPr>
        </p:nvSpPr>
        <p:spPr/>
        <p:txBody>
          <a:bodyPr/>
          <a:lstStyle/>
          <a:p>
            <a:pPr algn="ctr"/>
            <a:r>
              <a:rPr lang="fr-BR" dirty="0"/>
              <a:t>Ambiguidade dos custos de estoque de mercadoria </a:t>
            </a:r>
          </a:p>
        </p:txBody>
      </p:sp>
      <p:sp>
        <p:nvSpPr>
          <p:cNvPr id="3" name="Espace réservé du contenu 2">
            <a:extLst>
              <a:ext uri="{FF2B5EF4-FFF2-40B4-BE49-F238E27FC236}">
                <a16:creationId xmlns:a16="http://schemas.microsoft.com/office/drawing/2014/main" id="{552FAC5B-E0FA-AB44-AD7B-79FBA7D240CB}"/>
              </a:ext>
            </a:extLst>
          </p:cNvPr>
          <p:cNvSpPr>
            <a:spLocks noGrp="1"/>
          </p:cNvSpPr>
          <p:nvPr>
            <p:ph idx="1"/>
          </p:nvPr>
        </p:nvSpPr>
        <p:spPr/>
        <p:txBody>
          <a:bodyPr>
            <a:normAutofit fontScale="77500" lnSpcReduction="20000"/>
          </a:bodyPr>
          <a:lstStyle/>
          <a:p>
            <a:pPr marL="0" indent="0">
              <a:buNone/>
            </a:pPr>
            <a:r>
              <a:rPr lang="fr-BR" dirty="0"/>
              <a:t>« A existência do capital … como estoque de mercadorias, ocasiona custos que, não pertencendo à esfera da produção, contam-se entre os custos de circulação » (101). « Trabalho novo, objetivado e vivo, é acrescentado » (102)</a:t>
            </a:r>
          </a:p>
          <a:p>
            <a:pPr marL="0" indent="0">
              <a:buNone/>
            </a:pPr>
            <a:endParaRPr lang="fr-BR" dirty="0"/>
          </a:p>
          <a:p>
            <a:pPr marL="0" indent="0">
              <a:buNone/>
            </a:pPr>
            <a:r>
              <a:rPr lang="fr-BR" dirty="0"/>
              <a:t>Na medida em emanam da fase da circulação da mercadoria os custos de estocagem compartilham totalmente do caráter dos custos puros de circulação. No entanto, diferem dos custos puros ligados à mera transformação formal da mercadoria na medida em que agem sobre o valor de uso da mercadoria, no sentido de preservá-lo durante sua estadia em estoque</a:t>
            </a:r>
          </a:p>
          <a:p>
            <a:pPr marL="0" indent="0">
              <a:buNone/>
            </a:pPr>
            <a:endParaRPr lang="fr-BR" dirty="0"/>
          </a:p>
          <a:p>
            <a:pPr marL="0" indent="0">
              <a:buNone/>
            </a:pPr>
            <a:r>
              <a:rPr lang="fr-BR" dirty="0"/>
              <a:t>Por um lado, são custos que resultam da circulação, isto é, « do tempo que dura a transformação dos valores existentes da forma-mercadoria à forma-dinheiro » (101-102) </a:t>
            </a:r>
          </a:p>
          <a:p>
            <a:pPr marL="0" indent="0">
              <a:buNone/>
            </a:pPr>
            <a:r>
              <a:rPr lang="fr-BR" dirty="0"/>
              <a:t>Por outro, são custos que emanam de funções de conservação do valor do produto que « só pode conservar-se mediante a conservação … do próprio valor de uso »</a:t>
            </a:r>
          </a:p>
          <a:p>
            <a:pPr marL="0" indent="0">
              <a:buNone/>
            </a:pPr>
            <a:endParaRPr lang="fr-BR" dirty="0"/>
          </a:p>
        </p:txBody>
      </p:sp>
    </p:spTree>
    <p:extLst>
      <p:ext uri="{BB962C8B-B14F-4D97-AF65-F5344CB8AC3E}">
        <p14:creationId xmlns:p14="http://schemas.microsoft.com/office/powerpoint/2010/main" val="771929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2E937C-A618-B545-841D-D4225115B7B0}"/>
              </a:ext>
            </a:extLst>
          </p:cNvPr>
          <p:cNvSpPr>
            <a:spLocks noGrp="1"/>
          </p:cNvSpPr>
          <p:nvPr>
            <p:ph type="title"/>
          </p:nvPr>
        </p:nvSpPr>
        <p:spPr/>
        <p:txBody>
          <a:bodyPr/>
          <a:lstStyle/>
          <a:p>
            <a:r>
              <a:rPr lang="fr-BR" sz="3600" dirty="0"/>
              <a:t>… Ambiguidade</a:t>
            </a:r>
          </a:p>
        </p:txBody>
      </p:sp>
      <p:sp>
        <p:nvSpPr>
          <p:cNvPr id="3" name="Espace réservé du contenu 2">
            <a:extLst>
              <a:ext uri="{FF2B5EF4-FFF2-40B4-BE49-F238E27FC236}">
                <a16:creationId xmlns:a16="http://schemas.microsoft.com/office/drawing/2014/main" id="{FE43286A-380E-874D-B7E7-FE67A0628842}"/>
              </a:ext>
            </a:extLst>
          </p:cNvPr>
          <p:cNvSpPr>
            <a:spLocks noGrp="1"/>
          </p:cNvSpPr>
          <p:nvPr>
            <p:ph idx="1"/>
          </p:nvPr>
        </p:nvSpPr>
        <p:spPr/>
        <p:txBody>
          <a:bodyPr>
            <a:normAutofit fontScale="92500" lnSpcReduction="10000"/>
          </a:bodyPr>
          <a:lstStyle/>
          <a:p>
            <a:pPr marL="0" indent="0" algn="ctr">
              <a:buNone/>
            </a:pPr>
            <a:r>
              <a:rPr lang="fr-BR" dirty="0"/>
              <a:t>Páginas 101-102: ambiguidade do objeto de análise</a:t>
            </a:r>
          </a:p>
          <a:p>
            <a:r>
              <a:rPr lang="fr-BR" dirty="0"/>
              <a:t>Custos de armazenagem se originam do tempo de transformação formal das mercadorias. Nesse quesito partilham característica igual aos custos puros de circulação que também se originam da transformação formal das mercadorias</a:t>
            </a:r>
          </a:p>
          <a:p>
            <a:r>
              <a:rPr lang="fr-BR" dirty="0"/>
              <a:t>Porém, custos de armazenagem atuam sobre o valor de uso e nesse sentido são diferentes dos custos puros de circulação que participam apenas da mudança de forma da mercadoria</a:t>
            </a:r>
          </a:p>
          <a:p>
            <a:r>
              <a:rPr lang="fr-BR" dirty="0"/>
              <a:t>De qualquer modo são </a:t>
            </a:r>
            <a:r>
              <a:rPr lang="fr-BR" i="1" dirty="0"/>
              <a:t>custos falsos </a:t>
            </a:r>
            <a:r>
              <a:rPr lang="fr-BR" dirty="0"/>
              <a:t>pois representam uma subtração do produto social para efeitos de manutenção de um dado efeito útil. Representam deduções de uma parte do produto social que é reiteradamente consumida para manter o produto restante</a:t>
            </a:r>
          </a:p>
        </p:txBody>
      </p:sp>
    </p:spTree>
    <p:extLst>
      <p:ext uri="{BB962C8B-B14F-4D97-AF65-F5344CB8AC3E}">
        <p14:creationId xmlns:p14="http://schemas.microsoft.com/office/powerpoint/2010/main" val="4288415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945A00-9DE9-E045-9B55-7D716292EE82}"/>
              </a:ext>
            </a:extLst>
          </p:cNvPr>
          <p:cNvSpPr>
            <a:spLocks noGrp="1"/>
          </p:cNvSpPr>
          <p:nvPr>
            <p:ph type="title"/>
          </p:nvPr>
        </p:nvSpPr>
        <p:spPr/>
        <p:txBody>
          <a:bodyPr/>
          <a:lstStyle/>
          <a:p>
            <a:pPr algn="ctr"/>
            <a:r>
              <a:rPr lang="fr-BR" dirty="0"/>
              <a:t>Resultado até aqui</a:t>
            </a:r>
          </a:p>
        </p:txBody>
      </p:sp>
      <p:sp>
        <p:nvSpPr>
          <p:cNvPr id="3" name="Espace réservé du contenu 2">
            <a:extLst>
              <a:ext uri="{FF2B5EF4-FFF2-40B4-BE49-F238E27FC236}">
                <a16:creationId xmlns:a16="http://schemas.microsoft.com/office/drawing/2014/main" id="{07076FA3-E1CE-324F-875B-1E1FC48EECB8}"/>
              </a:ext>
            </a:extLst>
          </p:cNvPr>
          <p:cNvSpPr>
            <a:spLocks noGrp="1"/>
          </p:cNvSpPr>
          <p:nvPr>
            <p:ph idx="1"/>
          </p:nvPr>
        </p:nvSpPr>
        <p:spPr>
          <a:xfrm>
            <a:off x="821167" y="1825625"/>
            <a:ext cx="10515600" cy="4833359"/>
          </a:xfrm>
        </p:spPr>
        <p:txBody>
          <a:bodyPr>
            <a:normAutofit fontScale="92500" lnSpcReduction="10000"/>
          </a:bodyPr>
          <a:lstStyle/>
          <a:p>
            <a:pPr algn="r"/>
            <a:r>
              <a:rPr lang="fr-BR" dirty="0"/>
              <a:t>Custos puros					</a:t>
            </a:r>
            <a:r>
              <a:rPr lang="fr-BR" sz="2200" dirty="0"/>
              <a:t>Dedução da mais valia</a:t>
            </a:r>
            <a:endParaRPr lang="fr-BR" dirty="0"/>
          </a:p>
          <a:p>
            <a:pPr marL="0" indent="0" algn="r">
              <a:lnSpc>
                <a:spcPct val="40000"/>
              </a:lnSpc>
              <a:buNone/>
            </a:pPr>
            <a:endParaRPr lang="fr-BR" sz="2200" dirty="0"/>
          </a:p>
          <a:p>
            <a:pPr marL="0" indent="0" algn="r">
              <a:lnSpc>
                <a:spcPct val="40000"/>
              </a:lnSpc>
              <a:buNone/>
            </a:pPr>
            <a:r>
              <a:rPr lang="fr-BR" sz="2200" dirty="0"/>
              <a:t>(MEE) </a:t>
            </a:r>
          </a:p>
          <a:p>
            <a:pPr marL="0" indent="0" algn="r">
              <a:lnSpc>
                <a:spcPct val="40000"/>
              </a:lnSpc>
              <a:buNone/>
            </a:pPr>
            <a:r>
              <a:rPr lang="fr-BR" sz="2200" dirty="0"/>
              <a:t>Encarece o preço</a:t>
            </a:r>
          </a:p>
          <a:p>
            <a:pPr marL="0" indent="0" algn="r">
              <a:lnSpc>
                <a:spcPct val="40000"/>
              </a:lnSpc>
              <a:buNone/>
            </a:pPr>
            <a:r>
              <a:rPr lang="fr-BR" sz="2200" dirty="0"/>
              <a:t> na medida dos </a:t>
            </a:r>
          </a:p>
          <a:p>
            <a:pPr marL="0" indent="0" algn="r">
              <a:lnSpc>
                <a:spcPct val="40000"/>
              </a:lnSpc>
              <a:buNone/>
            </a:pPr>
            <a:r>
              <a:rPr lang="fr-BR" sz="2200" dirty="0"/>
              <a:t>materiais e </a:t>
            </a:r>
          </a:p>
          <a:p>
            <a:pPr marL="0" indent="0" algn="r">
              <a:lnSpc>
                <a:spcPct val="40000"/>
              </a:lnSpc>
              <a:buNone/>
            </a:pPr>
            <a:r>
              <a:rPr lang="fr-BR" sz="2200" dirty="0"/>
              <a:t>salários</a:t>
            </a:r>
          </a:p>
          <a:p>
            <a:pPr marL="0" indent="0" algn="r">
              <a:lnSpc>
                <a:spcPct val="40000"/>
              </a:lnSpc>
              <a:buNone/>
            </a:pPr>
            <a:r>
              <a:rPr lang="fr-BR" sz="2200" dirty="0"/>
              <a:t> consumidos</a:t>
            </a:r>
          </a:p>
          <a:p>
            <a:pPr marL="3657600" lvl="8" indent="0">
              <a:buNone/>
            </a:pPr>
            <a:endParaRPr lang="fr-BR" dirty="0"/>
          </a:p>
          <a:p>
            <a:r>
              <a:rPr lang="fr-BR" dirty="0"/>
              <a:t>Custos de armazenagem e conservação</a:t>
            </a:r>
          </a:p>
          <a:p>
            <a:endParaRPr lang="fr-BR" dirty="0"/>
          </a:p>
          <a:p>
            <a:pPr marL="0" indent="0" algn="r">
              <a:lnSpc>
                <a:spcPct val="60000"/>
              </a:lnSpc>
              <a:buNone/>
            </a:pPr>
            <a:r>
              <a:rPr lang="fr-BR" sz="2200" dirty="0"/>
              <a:t>(CPL)</a:t>
            </a:r>
          </a:p>
          <a:p>
            <a:pPr marL="0" indent="0" algn="r">
              <a:lnSpc>
                <a:spcPct val="60000"/>
              </a:lnSpc>
              <a:buNone/>
            </a:pPr>
            <a:r>
              <a:rPr lang="fr-BR" sz="2200" dirty="0"/>
              <a:t>Trabalho transfere</a:t>
            </a:r>
          </a:p>
          <a:p>
            <a:pPr marL="0" indent="0" algn="r">
              <a:lnSpc>
                <a:spcPct val="60000"/>
              </a:lnSpc>
              <a:buNone/>
            </a:pPr>
            <a:r>
              <a:rPr lang="fr-BR" sz="2200" dirty="0"/>
              <a:t> valor dos materiais</a:t>
            </a:r>
          </a:p>
          <a:p>
            <a:pPr marL="0" indent="0" algn="r">
              <a:lnSpc>
                <a:spcPct val="60000"/>
              </a:lnSpc>
              <a:buNone/>
            </a:pPr>
            <a:r>
              <a:rPr lang="fr-BR" sz="2200" dirty="0"/>
              <a:t>e  adiciona </a:t>
            </a:r>
          </a:p>
          <a:p>
            <a:pPr marL="0" indent="0" algn="r">
              <a:lnSpc>
                <a:spcPct val="60000"/>
              </a:lnSpc>
              <a:buNone/>
            </a:pPr>
            <a:r>
              <a:rPr lang="fr-BR" sz="2200" dirty="0"/>
              <a:t>valor novo (v+m)</a:t>
            </a:r>
          </a:p>
        </p:txBody>
      </p:sp>
      <p:cxnSp>
        <p:nvCxnSpPr>
          <p:cNvPr id="6" name="Connecteur droit avec flèche 5">
            <a:extLst>
              <a:ext uri="{FF2B5EF4-FFF2-40B4-BE49-F238E27FC236}">
                <a16:creationId xmlns:a16="http://schemas.microsoft.com/office/drawing/2014/main" id="{4B80F936-3747-0D43-8A62-886AEEF939FB}"/>
              </a:ext>
            </a:extLst>
          </p:cNvPr>
          <p:cNvCxnSpPr/>
          <p:nvPr/>
        </p:nvCxnSpPr>
        <p:spPr>
          <a:xfrm flipV="1">
            <a:off x="6960198" y="3429000"/>
            <a:ext cx="2043953" cy="938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CD7CC35E-9FE6-7F4E-AD57-A4E39AEBDDFF}"/>
              </a:ext>
            </a:extLst>
          </p:cNvPr>
          <p:cNvCxnSpPr/>
          <p:nvPr/>
        </p:nvCxnSpPr>
        <p:spPr>
          <a:xfrm>
            <a:off x="6981713" y="4464424"/>
            <a:ext cx="1957892" cy="1161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orme libre 8">
            <a:extLst>
              <a:ext uri="{FF2B5EF4-FFF2-40B4-BE49-F238E27FC236}">
                <a16:creationId xmlns:a16="http://schemas.microsoft.com/office/drawing/2014/main" id="{81335B40-6403-2D41-935B-44CC29864B10}"/>
              </a:ext>
            </a:extLst>
          </p:cNvPr>
          <p:cNvSpPr/>
          <p:nvPr/>
        </p:nvSpPr>
        <p:spPr>
          <a:xfrm>
            <a:off x="8982635" y="2205158"/>
            <a:ext cx="2614109" cy="1773668"/>
          </a:xfrm>
          <a:custGeom>
            <a:avLst/>
            <a:gdLst>
              <a:gd name="connsiteX0" fmla="*/ 96819 w 2614109"/>
              <a:gd name="connsiteY0" fmla="*/ 1366381 h 1773668"/>
              <a:gd name="connsiteX1" fmla="*/ 193638 w 2614109"/>
              <a:gd name="connsiteY1" fmla="*/ 1495473 h 1773668"/>
              <a:gd name="connsiteX2" fmla="*/ 225911 w 2614109"/>
              <a:gd name="connsiteY2" fmla="*/ 1506230 h 1773668"/>
              <a:gd name="connsiteX3" fmla="*/ 247426 w 2614109"/>
              <a:gd name="connsiteY3" fmla="*/ 1527746 h 1773668"/>
              <a:gd name="connsiteX4" fmla="*/ 279699 w 2614109"/>
              <a:gd name="connsiteY4" fmla="*/ 1549261 h 1773668"/>
              <a:gd name="connsiteX5" fmla="*/ 333487 w 2614109"/>
              <a:gd name="connsiteY5" fmla="*/ 1592291 h 1773668"/>
              <a:gd name="connsiteX6" fmla="*/ 387276 w 2614109"/>
              <a:gd name="connsiteY6" fmla="*/ 1624564 h 1773668"/>
              <a:gd name="connsiteX7" fmla="*/ 451821 w 2614109"/>
              <a:gd name="connsiteY7" fmla="*/ 1656837 h 1773668"/>
              <a:gd name="connsiteX8" fmla="*/ 473337 w 2614109"/>
              <a:gd name="connsiteY8" fmla="*/ 1678353 h 1773668"/>
              <a:gd name="connsiteX9" fmla="*/ 537883 w 2614109"/>
              <a:gd name="connsiteY9" fmla="*/ 1699868 h 1773668"/>
              <a:gd name="connsiteX10" fmla="*/ 570156 w 2614109"/>
              <a:gd name="connsiteY10" fmla="*/ 1710626 h 1773668"/>
              <a:gd name="connsiteX11" fmla="*/ 634701 w 2614109"/>
              <a:gd name="connsiteY11" fmla="*/ 1732141 h 1773668"/>
              <a:gd name="connsiteX12" fmla="*/ 666974 w 2614109"/>
              <a:gd name="connsiteY12" fmla="*/ 1742898 h 1773668"/>
              <a:gd name="connsiteX13" fmla="*/ 1000461 w 2614109"/>
              <a:gd name="connsiteY13" fmla="*/ 1753656 h 1773668"/>
              <a:gd name="connsiteX14" fmla="*/ 1559859 w 2614109"/>
              <a:gd name="connsiteY14" fmla="*/ 1753656 h 1773668"/>
              <a:gd name="connsiteX15" fmla="*/ 1731981 w 2614109"/>
              <a:gd name="connsiteY15" fmla="*/ 1764414 h 1773668"/>
              <a:gd name="connsiteX16" fmla="*/ 1904104 w 2614109"/>
              <a:gd name="connsiteY16" fmla="*/ 1742898 h 1773668"/>
              <a:gd name="connsiteX17" fmla="*/ 2011680 w 2614109"/>
              <a:gd name="connsiteY17" fmla="*/ 1710626 h 1773668"/>
              <a:gd name="connsiteX18" fmla="*/ 2043953 w 2614109"/>
              <a:gd name="connsiteY18" fmla="*/ 1699868 h 1773668"/>
              <a:gd name="connsiteX19" fmla="*/ 2076226 w 2614109"/>
              <a:gd name="connsiteY19" fmla="*/ 1689110 h 1773668"/>
              <a:gd name="connsiteX20" fmla="*/ 2108499 w 2614109"/>
              <a:gd name="connsiteY20" fmla="*/ 1667595 h 1773668"/>
              <a:gd name="connsiteX21" fmla="*/ 2173045 w 2614109"/>
              <a:gd name="connsiteY21" fmla="*/ 1646080 h 1773668"/>
              <a:gd name="connsiteX22" fmla="*/ 2237591 w 2614109"/>
              <a:gd name="connsiteY22" fmla="*/ 1603049 h 1773668"/>
              <a:gd name="connsiteX23" fmla="*/ 2269864 w 2614109"/>
              <a:gd name="connsiteY23" fmla="*/ 1570776 h 1773668"/>
              <a:gd name="connsiteX24" fmla="*/ 2355925 w 2614109"/>
              <a:gd name="connsiteY24" fmla="*/ 1506230 h 1773668"/>
              <a:gd name="connsiteX25" fmla="*/ 2388198 w 2614109"/>
              <a:gd name="connsiteY25" fmla="*/ 1441684 h 1773668"/>
              <a:gd name="connsiteX26" fmla="*/ 2431229 w 2614109"/>
              <a:gd name="connsiteY26" fmla="*/ 1377138 h 1773668"/>
              <a:gd name="connsiteX27" fmla="*/ 2441986 w 2614109"/>
              <a:gd name="connsiteY27" fmla="*/ 1344866 h 1773668"/>
              <a:gd name="connsiteX28" fmla="*/ 2463501 w 2614109"/>
              <a:gd name="connsiteY28" fmla="*/ 1323350 h 1773668"/>
              <a:gd name="connsiteX29" fmla="*/ 2506532 w 2614109"/>
              <a:gd name="connsiteY29" fmla="*/ 1258804 h 1773668"/>
              <a:gd name="connsiteX30" fmla="*/ 2528047 w 2614109"/>
              <a:gd name="connsiteY30" fmla="*/ 1226531 h 1773668"/>
              <a:gd name="connsiteX31" fmla="*/ 2549563 w 2614109"/>
              <a:gd name="connsiteY31" fmla="*/ 1194258 h 1773668"/>
              <a:gd name="connsiteX32" fmla="*/ 2581836 w 2614109"/>
              <a:gd name="connsiteY32" fmla="*/ 1097440 h 1773668"/>
              <a:gd name="connsiteX33" fmla="*/ 2592593 w 2614109"/>
              <a:gd name="connsiteY33" fmla="*/ 1065167 h 1773668"/>
              <a:gd name="connsiteX34" fmla="*/ 2614109 w 2614109"/>
              <a:gd name="connsiteY34" fmla="*/ 796226 h 1773668"/>
              <a:gd name="connsiteX35" fmla="*/ 2603351 w 2614109"/>
              <a:gd name="connsiteY35" fmla="*/ 408950 h 1773668"/>
              <a:gd name="connsiteX36" fmla="*/ 2592593 w 2614109"/>
              <a:gd name="connsiteY36" fmla="*/ 344404 h 1773668"/>
              <a:gd name="connsiteX37" fmla="*/ 2560320 w 2614109"/>
              <a:gd name="connsiteY37" fmla="*/ 204555 h 1773668"/>
              <a:gd name="connsiteX38" fmla="*/ 2538805 w 2614109"/>
              <a:gd name="connsiteY38" fmla="*/ 140009 h 1773668"/>
              <a:gd name="connsiteX39" fmla="*/ 2517290 w 2614109"/>
              <a:gd name="connsiteY39" fmla="*/ 107736 h 1773668"/>
              <a:gd name="connsiteX40" fmla="*/ 2431229 w 2614109"/>
              <a:gd name="connsiteY40" fmla="*/ 43190 h 1773668"/>
              <a:gd name="connsiteX41" fmla="*/ 2398956 w 2614109"/>
              <a:gd name="connsiteY41" fmla="*/ 32433 h 1773668"/>
              <a:gd name="connsiteX42" fmla="*/ 2377440 w 2614109"/>
              <a:gd name="connsiteY42" fmla="*/ 10917 h 1773668"/>
              <a:gd name="connsiteX43" fmla="*/ 2280621 w 2614109"/>
              <a:gd name="connsiteY43" fmla="*/ 10917 h 1773668"/>
              <a:gd name="connsiteX44" fmla="*/ 2226833 w 2614109"/>
              <a:gd name="connsiteY44" fmla="*/ 21675 h 1773668"/>
              <a:gd name="connsiteX45" fmla="*/ 2162287 w 2614109"/>
              <a:gd name="connsiteY45" fmla="*/ 43190 h 1773668"/>
              <a:gd name="connsiteX46" fmla="*/ 2130014 w 2614109"/>
              <a:gd name="connsiteY46" fmla="*/ 53948 h 1773668"/>
              <a:gd name="connsiteX47" fmla="*/ 2076226 w 2614109"/>
              <a:gd name="connsiteY47" fmla="*/ 64706 h 1773668"/>
              <a:gd name="connsiteX48" fmla="*/ 2043953 w 2614109"/>
              <a:gd name="connsiteY48" fmla="*/ 75463 h 1773668"/>
              <a:gd name="connsiteX49" fmla="*/ 1947134 w 2614109"/>
              <a:gd name="connsiteY49" fmla="*/ 86221 h 1773668"/>
              <a:gd name="connsiteX50" fmla="*/ 1861073 w 2614109"/>
              <a:gd name="connsiteY50" fmla="*/ 107736 h 1773668"/>
              <a:gd name="connsiteX51" fmla="*/ 1775012 w 2614109"/>
              <a:gd name="connsiteY51" fmla="*/ 129251 h 1773668"/>
              <a:gd name="connsiteX52" fmla="*/ 1656678 w 2614109"/>
              <a:gd name="connsiteY52" fmla="*/ 183040 h 1773668"/>
              <a:gd name="connsiteX53" fmla="*/ 1602890 w 2614109"/>
              <a:gd name="connsiteY53" fmla="*/ 193797 h 1773668"/>
              <a:gd name="connsiteX54" fmla="*/ 1506071 w 2614109"/>
              <a:gd name="connsiteY54" fmla="*/ 226070 h 1773668"/>
              <a:gd name="connsiteX55" fmla="*/ 1430767 w 2614109"/>
              <a:gd name="connsiteY55" fmla="*/ 247586 h 1773668"/>
              <a:gd name="connsiteX56" fmla="*/ 1323191 w 2614109"/>
              <a:gd name="connsiteY56" fmla="*/ 269101 h 1773668"/>
              <a:gd name="connsiteX57" fmla="*/ 1215614 w 2614109"/>
              <a:gd name="connsiteY57" fmla="*/ 290616 h 1773668"/>
              <a:gd name="connsiteX58" fmla="*/ 1129553 w 2614109"/>
              <a:gd name="connsiteY58" fmla="*/ 312131 h 1773668"/>
              <a:gd name="connsiteX59" fmla="*/ 968189 w 2614109"/>
              <a:gd name="connsiteY59" fmla="*/ 333647 h 1773668"/>
              <a:gd name="connsiteX60" fmla="*/ 559398 w 2614109"/>
              <a:gd name="connsiteY60" fmla="*/ 322889 h 1773668"/>
              <a:gd name="connsiteX61" fmla="*/ 430306 w 2614109"/>
              <a:gd name="connsiteY61" fmla="*/ 301374 h 1773668"/>
              <a:gd name="connsiteX62" fmla="*/ 311972 w 2614109"/>
              <a:gd name="connsiteY62" fmla="*/ 312131 h 1773668"/>
              <a:gd name="connsiteX63" fmla="*/ 247426 w 2614109"/>
              <a:gd name="connsiteY63" fmla="*/ 344404 h 1773668"/>
              <a:gd name="connsiteX64" fmla="*/ 225911 w 2614109"/>
              <a:gd name="connsiteY64" fmla="*/ 365920 h 1773668"/>
              <a:gd name="connsiteX65" fmla="*/ 118334 w 2614109"/>
              <a:gd name="connsiteY65" fmla="*/ 451981 h 1773668"/>
              <a:gd name="connsiteX66" fmla="*/ 96819 w 2614109"/>
              <a:gd name="connsiteY66" fmla="*/ 484254 h 1773668"/>
              <a:gd name="connsiteX67" fmla="*/ 21516 w 2614109"/>
              <a:gd name="connsiteY67" fmla="*/ 581073 h 1773668"/>
              <a:gd name="connsiteX68" fmla="*/ 0 w 2614109"/>
              <a:gd name="connsiteY68" fmla="*/ 645618 h 1773668"/>
              <a:gd name="connsiteX69" fmla="*/ 10758 w 2614109"/>
              <a:gd name="connsiteY69" fmla="*/ 763953 h 1773668"/>
              <a:gd name="connsiteX70" fmla="*/ 32273 w 2614109"/>
              <a:gd name="connsiteY70" fmla="*/ 850014 h 1773668"/>
              <a:gd name="connsiteX71" fmla="*/ 43031 w 2614109"/>
              <a:gd name="connsiteY71" fmla="*/ 903802 h 1773668"/>
              <a:gd name="connsiteX72" fmla="*/ 32273 w 2614109"/>
              <a:gd name="connsiteY72" fmla="*/ 1032894 h 1773668"/>
              <a:gd name="connsiteX73" fmla="*/ 21516 w 2614109"/>
              <a:gd name="connsiteY73" fmla="*/ 1118955 h 1773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614109" h="1773668">
                <a:moveTo>
                  <a:pt x="96819" y="1366381"/>
                </a:moveTo>
                <a:cubicBezTo>
                  <a:pt x="108921" y="1384534"/>
                  <a:pt x="157819" y="1471594"/>
                  <a:pt x="193638" y="1495473"/>
                </a:cubicBezTo>
                <a:cubicBezTo>
                  <a:pt x="203073" y="1501763"/>
                  <a:pt x="215153" y="1502644"/>
                  <a:pt x="225911" y="1506230"/>
                </a:cubicBezTo>
                <a:cubicBezTo>
                  <a:pt x="233083" y="1513402"/>
                  <a:pt x="239506" y="1521410"/>
                  <a:pt x="247426" y="1527746"/>
                </a:cubicBezTo>
                <a:cubicBezTo>
                  <a:pt x="257522" y="1535823"/>
                  <a:pt x="270557" y="1540119"/>
                  <a:pt x="279699" y="1549261"/>
                </a:cubicBezTo>
                <a:cubicBezTo>
                  <a:pt x="328358" y="1597920"/>
                  <a:pt x="270658" y="1571349"/>
                  <a:pt x="333487" y="1592291"/>
                </a:cubicBezTo>
                <a:cubicBezTo>
                  <a:pt x="375514" y="1634318"/>
                  <a:pt x="331414" y="1596633"/>
                  <a:pt x="387276" y="1624564"/>
                </a:cubicBezTo>
                <a:cubicBezTo>
                  <a:pt x="470694" y="1666273"/>
                  <a:pt x="370702" y="1629798"/>
                  <a:pt x="451821" y="1656837"/>
                </a:cubicBezTo>
                <a:cubicBezTo>
                  <a:pt x="458993" y="1664009"/>
                  <a:pt x="464265" y="1673817"/>
                  <a:pt x="473337" y="1678353"/>
                </a:cubicBezTo>
                <a:cubicBezTo>
                  <a:pt x="493622" y="1688495"/>
                  <a:pt x="516368" y="1692696"/>
                  <a:pt x="537883" y="1699868"/>
                </a:cubicBezTo>
                <a:lnTo>
                  <a:pt x="570156" y="1710626"/>
                </a:lnTo>
                <a:lnTo>
                  <a:pt x="634701" y="1732141"/>
                </a:lnTo>
                <a:cubicBezTo>
                  <a:pt x="645459" y="1735727"/>
                  <a:pt x="655640" y="1742532"/>
                  <a:pt x="666974" y="1742898"/>
                </a:cubicBezTo>
                <a:lnTo>
                  <a:pt x="1000461" y="1753656"/>
                </a:lnTo>
                <a:cubicBezTo>
                  <a:pt x="1225596" y="1798684"/>
                  <a:pt x="980236" y="1753656"/>
                  <a:pt x="1559859" y="1753656"/>
                </a:cubicBezTo>
                <a:cubicBezTo>
                  <a:pt x="1617345" y="1753656"/>
                  <a:pt x="1674607" y="1760828"/>
                  <a:pt x="1731981" y="1764414"/>
                </a:cubicBezTo>
                <a:cubicBezTo>
                  <a:pt x="1833316" y="1739080"/>
                  <a:pt x="1712343" y="1766868"/>
                  <a:pt x="1904104" y="1742898"/>
                </a:cubicBezTo>
                <a:cubicBezTo>
                  <a:pt x="1930119" y="1739646"/>
                  <a:pt x="1992958" y="1716867"/>
                  <a:pt x="2011680" y="1710626"/>
                </a:cubicBezTo>
                <a:lnTo>
                  <a:pt x="2043953" y="1699868"/>
                </a:lnTo>
                <a:cubicBezTo>
                  <a:pt x="2054711" y="1696282"/>
                  <a:pt x="2066791" y="1695400"/>
                  <a:pt x="2076226" y="1689110"/>
                </a:cubicBezTo>
                <a:cubicBezTo>
                  <a:pt x="2086984" y="1681938"/>
                  <a:pt x="2096684" y="1672846"/>
                  <a:pt x="2108499" y="1667595"/>
                </a:cubicBezTo>
                <a:cubicBezTo>
                  <a:pt x="2129223" y="1658384"/>
                  <a:pt x="2173045" y="1646080"/>
                  <a:pt x="2173045" y="1646080"/>
                </a:cubicBezTo>
                <a:cubicBezTo>
                  <a:pt x="2194560" y="1631736"/>
                  <a:pt x="2219306" y="1621334"/>
                  <a:pt x="2237591" y="1603049"/>
                </a:cubicBezTo>
                <a:cubicBezTo>
                  <a:pt x="2248349" y="1592291"/>
                  <a:pt x="2257855" y="1580116"/>
                  <a:pt x="2269864" y="1570776"/>
                </a:cubicBezTo>
                <a:cubicBezTo>
                  <a:pt x="2306311" y="1542429"/>
                  <a:pt x="2330458" y="1538065"/>
                  <a:pt x="2355925" y="1506230"/>
                </a:cubicBezTo>
                <a:cubicBezTo>
                  <a:pt x="2408025" y="1441103"/>
                  <a:pt x="2352043" y="1506763"/>
                  <a:pt x="2388198" y="1441684"/>
                </a:cubicBezTo>
                <a:cubicBezTo>
                  <a:pt x="2400756" y="1419080"/>
                  <a:pt x="2431229" y="1377138"/>
                  <a:pt x="2431229" y="1377138"/>
                </a:cubicBezTo>
                <a:cubicBezTo>
                  <a:pt x="2434815" y="1366381"/>
                  <a:pt x="2436152" y="1354589"/>
                  <a:pt x="2441986" y="1344866"/>
                </a:cubicBezTo>
                <a:cubicBezTo>
                  <a:pt x="2447204" y="1336169"/>
                  <a:pt x="2457416" y="1331464"/>
                  <a:pt x="2463501" y="1323350"/>
                </a:cubicBezTo>
                <a:cubicBezTo>
                  <a:pt x="2479016" y="1302663"/>
                  <a:pt x="2492188" y="1280319"/>
                  <a:pt x="2506532" y="1258804"/>
                </a:cubicBezTo>
                <a:lnTo>
                  <a:pt x="2528047" y="1226531"/>
                </a:lnTo>
                <a:lnTo>
                  <a:pt x="2549563" y="1194258"/>
                </a:lnTo>
                <a:lnTo>
                  <a:pt x="2581836" y="1097440"/>
                </a:lnTo>
                <a:lnTo>
                  <a:pt x="2592593" y="1065167"/>
                </a:lnTo>
                <a:cubicBezTo>
                  <a:pt x="2602478" y="976200"/>
                  <a:pt x="2614109" y="885708"/>
                  <a:pt x="2614109" y="796226"/>
                </a:cubicBezTo>
                <a:cubicBezTo>
                  <a:pt x="2614109" y="667084"/>
                  <a:pt x="2609494" y="537946"/>
                  <a:pt x="2603351" y="408950"/>
                </a:cubicBezTo>
                <a:cubicBezTo>
                  <a:pt x="2602313" y="387163"/>
                  <a:pt x="2595910" y="365962"/>
                  <a:pt x="2592593" y="344404"/>
                </a:cubicBezTo>
                <a:cubicBezTo>
                  <a:pt x="2576632" y="240656"/>
                  <a:pt x="2591641" y="298517"/>
                  <a:pt x="2560320" y="204555"/>
                </a:cubicBezTo>
                <a:cubicBezTo>
                  <a:pt x="2560318" y="204550"/>
                  <a:pt x="2538808" y="140013"/>
                  <a:pt x="2538805" y="140009"/>
                </a:cubicBezTo>
                <a:cubicBezTo>
                  <a:pt x="2531633" y="129251"/>
                  <a:pt x="2525367" y="117832"/>
                  <a:pt x="2517290" y="107736"/>
                </a:cubicBezTo>
                <a:cubicBezTo>
                  <a:pt x="2498756" y="84569"/>
                  <a:pt x="2449994" y="49444"/>
                  <a:pt x="2431229" y="43190"/>
                </a:cubicBezTo>
                <a:lnTo>
                  <a:pt x="2398956" y="32433"/>
                </a:lnTo>
                <a:cubicBezTo>
                  <a:pt x="2391784" y="25261"/>
                  <a:pt x="2386137" y="16135"/>
                  <a:pt x="2377440" y="10917"/>
                </a:cubicBezTo>
                <a:cubicBezTo>
                  <a:pt x="2343305" y="-9564"/>
                  <a:pt x="2320131" y="3733"/>
                  <a:pt x="2280621" y="10917"/>
                </a:cubicBezTo>
                <a:cubicBezTo>
                  <a:pt x="2262631" y="14188"/>
                  <a:pt x="2244473" y="16864"/>
                  <a:pt x="2226833" y="21675"/>
                </a:cubicBezTo>
                <a:cubicBezTo>
                  <a:pt x="2204953" y="27642"/>
                  <a:pt x="2183802" y="36018"/>
                  <a:pt x="2162287" y="43190"/>
                </a:cubicBezTo>
                <a:cubicBezTo>
                  <a:pt x="2151529" y="46776"/>
                  <a:pt x="2141133" y="51724"/>
                  <a:pt x="2130014" y="53948"/>
                </a:cubicBezTo>
                <a:cubicBezTo>
                  <a:pt x="2112085" y="57534"/>
                  <a:pt x="2093965" y="60271"/>
                  <a:pt x="2076226" y="64706"/>
                </a:cubicBezTo>
                <a:cubicBezTo>
                  <a:pt x="2065225" y="67456"/>
                  <a:pt x="2055138" y="73599"/>
                  <a:pt x="2043953" y="75463"/>
                </a:cubicBezTo>
                <a:cubicBezTo>
                  <a:pt x="2011923" y="80801"/>
                  <a:pt x="1979279" y="81629"/>
                  <a:pt x="1947134" y="86221"/>
                </a:cubicBezTo>
                <a:cubicBezTo>
                  <a:pt x="1873439" y="96749"/>
                  <a:pt x="1916142" y="92717"/>
                  <a:pt x="1861073" y="107736"/>
                </a:cubicBezTo>
                <a:cubicBezTo>
                  <a:pt x="1832545" y="115516"/>
                  <a:pt x="1775012" y="129251"/>
                  <a:pt x="1775012" y="129251"/>
                </a:cubicBezTo>
                <a:cubicBezTo>
                  <a:pt x="1737930" y="147792"/>
                  <a:pt x="1698475" y="172591"/>
                  <a:pt x="1656678" y="183040"/>
                </a:cubicBezTo>
                <a:cubicBezTo>
                  <a:pt x="1638940" y="187475"/>
                  <a:pt x="1620819" y="190211"/>
                  <a:pt x="1602890" y="193797"/>
                </a:cubicBezTo>
                <a:cubicBezTo>
                  <a:pt x="1531310" y="229588"/>
                  <a:pt x="1589489" y="205216"/>
                  <a:pt x="1506071" y="226070"/>
                </a:cubicBezTo>
                <a:cubicBezTo>
                  <a:pt x="1393163" y="254297"/>
                  <a:pt x="1571647" y="217397"/>
                  <a:pt x="1430767" y="247586"/>
                </a:cubicBezTo>
                <a:cubicBezTo>
                  <a:pt x="1395010" y="255248"/>
                  <a:pt x="1359050" y="261929"/>
                  <a:pt x="1323191" y="269101"/>
                </a:cubicBezTo>
                <a:cubicBezTo>
                  <a:pt x="1323182" y="269103"/>
                  <a:pt x="1215622" y="290613"/>
                  <a:pt x="1215614" y="290616"/>
                </a:cubicBezTo>
                <a:cubicBezTo>
                  <a:pt x="1174043" y="304473"/>
                  <a:pt x="1181484" y="303476"/>
                  <a:pt x="1129553" y="312131"/>
                </a:cubicBezTo>
                <a:cubicBezTo>
                  <a:pt x="1085005" y="319556"/>
                  <a:pt x="1011712" y="328206"/>
                  <a:pt x="968189" y="333647"/>
                </a:cubicBezTo>
                <a:cubicBezTo>
                  <a:pt x="831925" y="330061"/>
                  <a:pt x="695464" y="331053"/>
                  <a:pt x="559398" y="322889"/>
                </a:cubicBezTo>
                <a:cubicBezTo>
                  <a:pt x="515852" y="320276"/>
                  <a:pt x="430306" y="301374"/>
                  <a:pt x="430306" y="301374"/>
                </a:cubicBezTo>
                <a:cubicBezTo>
                  <a:pt x="390861" y="304960"/>
                  <a:pt x="351181" y="306530"/>
                  <a:pt x="311972" y="312131"/>
                </a:cubicBezTo>
                <a:cubicBezTo>
                  <a:pt x="287767" y="315589"/>
                  <a:pt x="265951" y="329584"/>
                  <a:pt x="247426" y="344404"/>
                </a:cubicBezTo>
                <a:cubicBezTo>
                  <a:pt x="239506" y="350740"/>
                  <a:pt x="234025" y="359834"/>
                  <a:pt x="225911" y="365920"/>
                </a:cubicBezTo>
                <a:cubicBezTo>
                  <a:pt x="187547" y="394693"/>
                  <a:pt x="145870" y="410677"/>
                  <a:pt x="118334" y="451981"/>
                </a:cubicBezTo>
                <a:cubicBezTo>
                  <a:pt x="111162" y="462739"/>
                  <a:pt x="105096" y="474322"/>
                  <a:pt x="96819" y="484254"/>
                </a:cubicBezTo>
                <a:cubicBezTo>
                  <a:pt x="65878" y="521384"/>
                  <a:pt x="39644" y="526691"/>
                  <a:pt x="21516" y="581073"/>
                </a:cubicBezTo>
                <a:lnTo>
                  <a:pt x="0" y="645618"/>
                </a:lnTo>
                <a:cubicBezTo>
                  <a:pt x="3586" y="685063"/>
                  <a:pt x="5845" y="724651"/>
                  <a:pt x="10758" y="763953"/>
                </a:cubicBezTo>
                <a:cubicBezTo>
                  <a:pt x="20669" y="843242"/>
                  <a:pt x="17638" y="791475"/>
                  <a:pt x="32273" y="850014"/>
                </a:cubicBezTo>
                <a:cubicBezTo>
                  <a:pt x="36708" y="867753"/>
                  <a:pt x="39445" y="885873"/>
                  <a:pt x="43031" y="903802"/>
                </a:cubicBezTo>
                <a:cubicBezTo>
                  <a:pt x="39445" y="946833"/>
                  <a:pt x="36569" y="989928"/>
                  <a:pt x="32273" y="1032894"/>
                </a:cubicBezTo>
                <a:cubicBezTo>
                  <a:pt x="29396" y="1061661"/>
                  <a:pt x="21516" y="1118955"/>
                  <a:pt x="21516" y="111895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sp>
        <p:nvSpPr>
          <p:cNvPr id="10" name="Forme libre 9">
            <a:extLst>
              <a:ext uri="{FF2B5EF4-FFF2-40B4-BE49-F238E27FC236}">
                <a16:creationId xmlns:a16="http://schemas.microsoft.com/office/drawing/2014/main" id="{6F9FFE0F-7268-1248-BDED-DE73C9B2CE5A}"/>
              </a:ext>
            </a:extLst>
          </p:cNvPr>
          <p:cNvSpPr/>
          <p:nvPr/>
        </p:nvSpPr>
        <p:spPr>
          <a:xfrm>
            <a:off x="8950363" y="4717227"/>
            <a:ext cx="2678654" cy="1818043"/>
          </a:xfrm>
          <a:custGeom>
            <a:avLst/>
            <a:gdLst>
              <a:gd name="connsiteX0" fmla="*/ 21515 w 2678654"/>
              <a:gd name="connsiteY0" fmla="*/ 892885 h 1818043"/>
              <a:gd name="connsiteX1" fmla="*/ 53788 w 2678654"/>
              <a:gd name="connsiteY1" fmla="*/ 978946 h 1818043"/>
              <a:gd name="connsiteX2" fmla="*/ 86061 w 2678654"/>
              <a:gd name="connsiteY2" fmla="*/ 1011219 h 1818043"/>
              <a:gd name="connsiteX3" fmla="*/ 150607 w 2678654"/>
              <a:gd name="connsiteY3" fmla="*/ 1097280 h 1818043"/>
              <a:gd name="connsiteX4" fmla="*/ 182880 w 2678654"/>
              <a:gd name="connsiteY4" fmla="*/ 1161826 h 1818043"/>
              <a:gd name="connsiteX5" fmla="*/ 193637 w 2678654"/>
              <a:gd name="connsiteY5" fmla="*/ 1194099 h 1818043"/>
              <a:gd name="connsiteX6" fmla="*/ 236668 w 2678654"/>
              <a:gd name="connsiteY6" fmla="*/ 1247887 h 1818043"/>
              <a:gd name="connsiteX7" fmla="*/ 268941 w 2678654"/>
              <a:gd name="connsiteY7" fmla="*/ 1344706 h 1818043"/>
              <a:gd name="connsiteX8" fmla="*/ 279698 w 2678654"/>
              <a:gd name="connsiteY8" fmla="*/ 1376979 h 1818043"/>
              <a:gd name="connsiteX9" fmla="*/ 290456 w 2678654"/>
              <a:gd name="connsiteY9" fmla="*/ 1409252 h 1818043"/>
              <a:gd name="connsiteX10" fmla="*/ 301214 w 2678654"/>
              <a:gd name="connsiteY10" fmla="*/ 1463040 h 1818043"/>
              <a:gd name="connsiteX11" fmla="*/ 311971 w 2678654"/>
              <a:gd name="connsiteY11" fmla="*/ 1581374 h 1818043"/>
              <a:gd name="connsiteX12" fmla="*/ 365760 w 2678654"/>
              <a:gd name="connsiteY12" fmla="*/ 1667435 h 1818043"/>
              <a:gd name="connsiteX13" fmla="*/ 419548 w 2678654"/>
              <a:gd name="connsiteY13" fmla="*/ 1721224 h 1818043"/>
              <a:gd name="connsiteX14" fmla="*/ 720762 w 2678654"/>
              <a:gd name="connsiteY14" fmla="*/ 1742739 h 1818043"/>
              <a:gd name="connsiteX15" fmla="*/ 796065 w 2678654"/>
              <a:gd name="connsiteY15" fmla="*/ 1764254 h 1818043"/>
              <a:gd name="connsiteX16" fmla="*/ 849854 w 2678654"/>
              <a:gd name="connsiteY16" fmla="*/ 1775012 h 1818043"/>
              <a:gd name="connsiteX17" fmla="*/ 882127 w 2678654"/>
              <a:gd name="connsiteY17" fmla="*/ 1785770 h 1818043"/>
              <a:gd name="connsiteX18" fmla="*/ 1247887 w 2678654"/>
              <a:gd name="connsiteY18" fmla="*/ 1796527 h 1818043"/>
              <a:gd name="connsiteX19" fmla="*/ 1376978 w 2678654"/>
              <a:gd name="connsiteY19" fmla="*/ 1818043 h 1818043"/>
              <a:gd name="connsiteX20" fmla="*/ 1473797 w 2678654"/>
              <a:gd name="connsiteY20" fmla="*/ 1796527 h 1818043"/>
              <a:gd name="connsiteX21" fmla="*/ 1570616 w 2678654"/>
              <a:gd name="connsiteY21" fmla="*/ 1785770 h 1818043"/>
              <a:gd name="connsiteX22" fmla="*/ 1656677 w 2678654"/>
              <a:gd name="connsiteY22" fmla="*/ 1764254 h 1818043"/>
              <a:gd name="connsiteX23" fmla="*/ 1688950 w 2678654"/>
              <a:gd name="connsiteY23" fmla="*/ 1753497 h 1818043"/>
              <a:gd name="connsiteX24" fmla="*/ 1742738 w 2678654"/>
              <a:gd name="connsiteY24" fmla="*/ 1742739 h 1818043"/>
              <a:gd name="connsiteX25" fmla="*/ 1839557 w 2678654"/>
              <a:gd name="connsiteY25" fmla="*/ 1721224 h 1818043"/>
              <a:gd name="connsiteX26" fmla="*/ 2033195 w 2678654"/>
              <a:gd name="connsiteY26" fmla="*/ 1731981 h 1818043"/>
              <a:gd name="connsiteX27" fmla="*/ 2086983 w 2678654"/>
              <a:gd name="connsiteY27" fmla="*/ 1721224 h 1818043"/>
              <a:gd name="connsiteX28" fmla="*/ 2248348 w 2678654"/>
              <a:gd name="connsiteY28" fmla="*/ 1699708 h 1818043"/>
              <a:gd name="connsiteX29" fmla="*/ 2355924 w 2678654"/>
              <a:gd name="connsiteY29" fmla="*/ 1678193 h 1818043"/>
              <a:gd name="connsiteX30" fmla="*/ 2420470 w 2678654"/>
              <a:gd name="connsiteY30" fmla="*/ 1656678 h 1818043"/>
              <a:gd name="connsiteX31" fmla="*/ 2474258 w 2678654"/>
              <a:gd name="connsiteY31" fmla="*/ 1592132 h 1818043"/>
              <a:gd name="connsiteX32" fmla="*/ 2495774 w 2678654"/>
              <a:gd name="connsiteY32" fmla="*/ 1570617 h 1818043"/>
              <a:gd name="connsiteX33" fmla="*/ 2538804 w 2678654"/>
              <a:gd name="connsiteY33" fmla="*/ 1516828 h 1818043"/>
              <a:gd name="connsiteX34" fmla="*/ 2571077 w 2678654"/>
              <a:gd name="connsiteY34" fmla="*/ 1452283 h 1818043"/>
              <a:gd name="connsiteX35" fmla="*/ 2614108 w 2678654"/>
              <a:gd name="connsiteY35" fmla="*/ 1409252 h 1818043"/>
              <a:gd name="connsiteX36" fmla="*/ 2624865 w 2678654"/>
              <a:gd name="connsiteY36" fmla="*/ 1376979 h 1818043"/>
              <a:gd name="connsiteX37" fmla="*/ 2646381 w 2678654"/>
              <a:gd name="connsiteY37" fmla="*/ 1355464 h 1818043"/>
              <a:gd name="connsiteX38" fmla="*/ 2667896 w 2678654"/>
              <a:gd name="connsiteY38" fmla="*/ 1290918 h 1818043"/>
              <a:gd name="connsiteX39" fmla="*/ 2678654 w 2678654"/>
              <a:gd name="connsiteY39" fmla="*/ 1258645 h 1818043"/>
              <a:gd name="connsiteX40" fmla="*/ 2667896 w 2678654"/>
              <a:gd name="connsiteY40" fmla="*/ 1118795 h 1818043"/>
              <a:gd name="connsiteX41" fmla="*/ 2646381 w 2678654"/>
              <a:gd name="connsiteY41" fmla="*/ 1054250 h 1818043"/>
              <a:gd name="connsiteX42" fmla="*/ 2614108 w 2678654"/>
              <a:gd name="connsiteY42" fmla="*/ 989704 h 1818043"/>
              <a:gd name="connsiteX43" fmla="*/ 2592592 w 2678654"/>
              <a:gd name="connsiteY43" fmla="*/ 968188 h 1818043"/>
              <a:gd name="connsiteX44" fmla="*/ 2571077 w 2678654"/>
              <a:gd name="connsiteY44" fmla="*/ 935915 h 1818043"/>
              <a:gd name="connsiteX45" fmla="*/ 2517289 w 2678654"/>
              <a:gd name="connsiteY45" fmla="*/ 882127 h 1818043"/>
              <a:gd name="connsiteX46" fmla="*/ 2495774 w 2678654"/>
              <a:gd name="connsiteY46" fmla="*/ 849854 h 1818043"/>
              <a:gd name="connsiteX47" fmla="*/ 2485016 w 2678654"/>
              <a:gd name="connsiteY47" fmla="*/ 817581 h 1818043"/>
              <a:gd name="connsiteX48" fmla="*/ 2452743 w 2678654"/>
              <a:gd name="connsiteY48" fmla="*/ 785308 h 1818043"/>
              <a:gd name="connsiteX49" fmla="*/ 2409712 w 2678654"/>
              <a:gd name="connsiteY49" fmla="*/ 720763 h 1818043"/>
              <a:gd name="connsiteX50" fmla="*/ 2377440 w 2678654"/>
              <a:gd name="connsiteY50" fmla="*/ 666974 h 1818043"/>
              <a:gd name="connsiteX51" fmla="*/ 2355924 w 2678654"/>
              <a:gd name="connsiteY51" fmla="*/ 580913 h 1818043"/>
              <a:gd name="connsiteX52" fmla="*/ 2377440 w 2678654"/>
              <a:gd name="connsiteY52" fmla="*/ 398033 h 1818043"/>
              <a:gd name="connsiteX53" fmla="*/ 2398955 w 2678654"/>
              <a:gd name="connsiteY53" fmla="*/ 333487 h 1818043"/>
              <a:gd name="connsiteX54" fmla="*/ 2409712 w 2678654"/>
              <a:gd name="connsiteY54" fmla="*/ 301214 h 1818043"/>
              <a:gd name="connsiteX55" fmla="*/ 2420470 w 2678654"/>
              <a:gd name="connsiteY55" fmla="*/ 268941 h 1818043"/>
              <a:gd name="connsiteX56" fmla="*/ 2409712 w 2678654"/>
              <a:gd name="connsiteY56" fmla="*/ 193638 h 1818043"/>
              <a:gd name="connsiteX57" fmla="*/ 2355924 w 2678654"/>
              <a:gd name="connsiteY57" fmla="*/ 139850 h 1818043"/>
              <a:gd name="connsiteX58" fmla="*/ 2302136 w 2678654"/>
              <a:gd name="connsiteY58" fmla="*/ 107577 h 1818043"/>
              <a:gd name="connsiteX59" fmla="*/ 2280621 w 2678654"/>
              <a:gd name="connsiteY59" fmla="*/ 86061 h 1818043"/>
              <a:gd name="connsiteX60" fmla="*/ 2151529 w 2678654"/>
              <a:gd name="connsiteY60" fmla="*/ 53788 h 1818043"/>
              <a:gd name="connsiteX61" fmla="*/ 2108498 w 2678654"/>
              <a:gd name="connsiteY61" fmla="*/ 43031 h 1818043"/>
              <a:gd name="connsiteX62" fmla="*/ 2076225 w 2678654"/>
              <a:gd name="connsiteY62" fmla="*/ 32273 h 1818043"/>
              <a:gd name="connsiteX63" fmla="*/ 2011680 w 2678654"/>
              <a:gd name="connsiteY63" fmla="*/ 21515 h 1818043"/>
              <a:gd name="connsiteX64" fmla="*/ 1828800 w 2678654"/>
              <a:gd name="connsiteY64" fmla="*/ 0 h 1818043"/>
              <a:gd name="connsiteX65" fmla="*/ 1613647 w 2678654"/>
              <a:gd name="connsiteY65" fmla="*/ 43031 h 1818043"/>
              <a:gd name="connsiteX66" fmla="*/ 1559858 w 2678654"/>
              <a:gd name="connsiteY66" fmla="*/ 53788 h 1818043"/>
              <a:gd name="connsiteX67" fmla="*/ 1527585 w 2678654"/>
              <a:gd name="connsiteY67" fmla="*/ 64546 h 1818043"/>
              <a:gd name="connsiteX68" fmla="*/ 1463040 w 2678654"/>
              <a:gd name="connsiteY68" fmla="*/ 75304 h 1818043"/>
              <a:gd name="connsiteX69" fmla="*/ 1430767 w 2678654"/>
              <a:gd name="connsiteY69" fmla="*/ 86061 h 1818043"/>
              <a:gd name="connsiteX70" fmla="*/ 1323190 w 2678654"/>
              <a:gd name="connsiteY70" fmla="*/ 118334 h 1818043"/>
              <a:gd name="connsiteX71" fmla="*/ 1204856 w 2678654"/>
              <a:gd name="connsiteY71" fmla="*/ 161365 h 1818043"/>
              <a:gd name="connsiteX72" fmla="*/ 1172583 w 2678654"/>
              <a:gd name="connsiteY72" fmla="*/ 182880 h 1818043"/>
              <a:gd name="connsiteX73" fmla="*/ 1140310 w 2678654"/>
              <a:gd name="connsiteY73" fmla="*/ 193638 h 1818043"/>
              <a:gd name="connsiteX74" fmla="*/ 1108037 w 2678654"/>
              <a:gd name="connsiteY74" fmla="*/ 215153 h 1818043"/>
              <a:gd name="connsiteX75" fmla="*/ 1075764 w 2678654"/>
              <a:gd name="connsiteY75" fmla="*/ 225911 h 1818043"/>
              <a:gd name="connsiteX76" fmla="*/ 968188 w 2678654"/>
              <a:gd name="connsiteY76" fmla="*/ 290457 h 1818043"/>
              <a:gd name="connsiteX77" fmla="*/ 860611 w 2678654"/>
              <a:gd name="connsiteY77" fmla="*/ 311972 h 1818043"/>
              <a:gd name="connsiteX78" fmla="*/ 763792 w 2678654"/>
              <a:gd name="connsiteY78" fmla="*/ 333487 h 1818043"/>
              <a:gd name="connsiteX79" fmla="*/ 677731 w 2678654"/>
              <a:gd name="connsiteY79" fmla="*/ 355003 h 1818043"/>
              <a:gd name="connsiteX80" fmla="*/ 602428 w 2678654"/>
              <a:gd name="connsiteY80" fmla="*/ 376518 h 1818043"/>
              <a:gd name="connsiteX81" fmla="*/ 505609 w 2678654"/>
              <a:gd name="connsiteY81" fmla="*/ 398033 h 1818043"/>
              <a:gd name="connsiteX82" fmla="*/ 473336 w 2678654"/>
              <a:gd name="connsiteY82" fmla="*/ 408791 h 1818043"/>
              <a:gd name="connsiteX83" fmla="*/ 322729 w 2678654"/>
              <a:gd name="connsiteY83" fmla="*/ 419548 h 1818043"/>
              <a:gd name="connsiteX84" fmla="*/ 215152 w 2678654"/>
              <a:gd name="connsiteY84" fmla="*/ 430306 h 1818043"/>
              <a:gd name="connsiteX85" fmla="*/ 182880 w 2678654"/>
              <a:gd name="connsiteY85" fmla="*/ 441064 h 1818043"/>
              <a:gd name="connsiteX86" fmla="*/ 107576 w 2678654"/>
              <a:gd name="connsiteY86" fmla="*/ 505610 h 1818043"/>
              <a:gd name="connsiteX87" fmla="*/ 86061 w 2678654"/>
              <a:gd name="connsiteY87" fmla="*/ 537883 h 1818043"/>
              <a:gd name="connsiteX88" fmla="*/ 64545 w 2678654"/>
              <a:gd name="connsiteY88" fmla="*/ 559398 h 1818043"/>
              <a:gd name="connsiteX89" fmla="*/ 21515 w 2678654"/>
              <a:gd name="connsiteY89" fmla="*/ 623944 h 1818043"/>
              <a:gd name="connsiteX90" fmla="*/ 0 w 2678654"/>
              <a:gd name="connsiteY90" fmla="*/ 656217 h 1818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678654" h="1818043">
                <a:moveTo>
                  <a:pt x="21515" y="892885"/>
                </a:moveTo>
                <a:cubicBezTo>
                  <a:pt x="32273" y="921572"/>
                  <a:pt x="39117" y="952049"/>
                  <a:pt x="53788" y="978946"/>
                </a:cubicBezTo>
                <a:cubicBezTo>
                  <a:pt x="61073" y="992302"/>
                  <a:pt x="76721" y="999210"/>
                  <a:pt x="86061" y="1011219"/>
                </a:cubicBezTo>
                <a:cubicBezTo>
                  <a:pt x="171204" y="1120689"/>
                  <a:pt x="96495" y="1043170"/>
                  <a:pt x="150607" y="1097280"/>
                </a:cubicBezTo>
                <a:cubicBezTo>
                  <a:pt x="177645" y="1178399"/>
                  <a:pt x="141172" y="1078410"/>
                  <a:pt x="182880" y="1161826"/>
                </a:cubicBezTo>
                <a:cubicBezTo>
                  <a:pt x="187951" y="1171968"/>
                  <a:pt x="188566" y="1183957"/>
                  <a:pt x="193637" y="1194099"/>
                </a:cubicBezTo>
                <a:cubicBezTo>
                  <a:pt x="207208" y="1221242"/>
                  <a:pt x="216655" y="1227875"/>
                  <a:pt x="236668" y="1247887"/>
                </a:cubicBezTo>
                <a:lnTo>
                  <a:pt x="268941" y="1344706"/>
                </a:lnTo>
                <a:lnTo>
                  <a:pt x="279698" y="1376979"/>
                </a:lnTo>
                <a:cubicBezTo>
                  <a:pt x="283284" y="1387737"/>
                  <a:pt x="288232" y="1398133"/>
                  <a:pt x="290456" y="1409252"/>
                </a:cubicBezTo>
                <a:lnTo>
                  <a:pt x="301214" y="1463040"/>
                </a:lnTo>
                <a:cubicBezTo>
                  <a:pt x="304800" y="1502485"/>
                  <a:pt x="305088" y="1542369"/>
                  <a:pt x="311971" y="1581374"/>
                </a:cubicBezTo>
                <a:cubicBezTo>
                  <a:pt x="327226" y="1667822"/>
                  <a:pt x="320517" y="1627847"/>
                  <a:pt x="365760" y="1667435"/>
                </a:cubicBezTo>
                <a:cubicBezTo>
                  <a:pt x="384842" y="1684132"/>
                  <a:pt x="395493" y="1713206"/>
                  <a:pt x="419548" y="1721224"/>
                </a:cubicBezTo>
                <a:cubicBezTo>
                  <a:pt x="536936" y="1760351"/>
                  <a:pt x="440491" y="1731528"/>
                  <a:pt x="720762" y="1742739"/>
                </a:cubicBezTo>
                <a:cubicBezTo>
                  <a:pt x="756705" y="1754720"/>
                  <a:pt x="755536" y="1755248"/>
                  <a:pt x="796065" y="1764254"/>
                </a:cubicBezTo>
                <a:cubicBezTo>
                  <a:pt x="813914" y="1768220"/>
                  <a:pt x="832115" y="1770577"/>
                  <a:pt x="849854" y="1775012"/>
                </a:cubicBezTo>
                <a:cubicBezTo>
                  <a:pt x="860855" y="1777762"/>
                  <a:pt x="870804" y="1785158"/>
                  <a:pt x="882127" y="1785770"/>
                </a:cubicBezTo>
                <a:cubicBezTo>
                  <a:pt x="1003922" y="1792353"/>
                  <a:pt x="1125967" y="1792941"/>
                  <a:pt x="1247887" y="1796527"/>
                </a:cubicBezTo>
                <a:cubicBezTo>
                  <a:pt x="1278428" y="1802635"/>
                  <a:pt x="1350291" y="1818043"/>
                  <a:pt x="1376978" y="1818043"/>
                </a:cubicBezTo>
                <a:cubicBezTo>
                  <a:pt x="1403468" y="1818043"/>
                  <a:pt x="1446825" y="1800677"/>
                  <a:pt x="1473797" y="1796527"/>
                </a:cubicBezTo>
                <a:cubicBezTo>
                  <a:pt x="1505891" y="1791590"/>
                  <a:pt x="1538343" y="1789356"/>
                  <a:pt x="1570616" y="1785770"/>
                </a:cubicBezTo>
                <a:cubicBezTo>
                  <a:pt x="1644379" y="1761182"/>
                  <a:pt x="1552839" y="1790213"/>
                  <a:pt x="1656677" y="1764254"/>
                </a:cubicBezTo>
                <a:cubicBezTo>
                  <a:pt x="1667678" y="1761504"/>
                  <a:pt x="1677949" y="1756247"/>
                  <a:pt x="1688950" y="1753497"/>
                </a:cubicBezTo>
                <a:cubicBezTo>
                  <a:pt x="1706689" y="1749062"/>
                  <a:pt x="1724889" y="1746706"/>
                  <a:pt x="1742738" y="1742739"/>
                </a:cubicBezTo>
                <a:cubicBezTo>
                  <a:pt x="1879405" y="1712368"/>
                  <a:pt x="1677411" y="1753651"/>
                  <a:pt x="1839557" y="1721224"/>
                </a:cubicBezTo>
                <a:cubicBezTo>
                  <a:pt x="1904103" y="1724810"/>
                  <a:pt x="1968549" y="1731981"/>
                  <a:pt x="2033195" y="1731981"/>
                </a:cubicBezTo>
                <a:cubicBezTo>
                  <a:pt x="2051479" y="1731981"/>
                  <a:pt x="2068994" y="1724495"/>
                  <a:pt x="2086983" y="1721224"/>
                </a:cubicBezTo>
                <a:cubicBezTo>
                  <a:pt x="2189867" y="1702518"/>
                  <a:pt x="2120459" y="1716760"/>
                  <a:pt x="2248348" y="1699708"/>
                </a:cubicBezTo>
                <a:cubicBezTo>
                  <a:pt x="2283252" y="1695054"/>
                  <a:pt x="2321711" y="1688457"/>
                  <a:pt x="2355924" y="1678193"/>
                </a:cubicBezTo>
                <a:cubicBezTo>
                  <a:pt x="2377647" y="1671676"/>
                  <a:pt x="2420470" y="1656678"/>
                  <a:pt x="2420470" y="1656678"/>
                </a:cubicBezTo>
                <a:cubicBezTo>
                  <a:pt x="2497140" y="1580008"/>
                  <a:pt x="2414343" y="1667024"/>
                  <a:pt x="2474258" y="1592132"/>
                </a:cubicBezTo>
                <a:cubicBezTo>
                  <a:pt x="2480594" y="1584212"/>
                  <a:pt x="2489438" y="1578537"/>
                  <a:pt x="2495774" y="1570617"/>
                </a:cubicBezTo>
                <a:cubicBezTo>
                  <a:pt x="2550067" y="1502751"/>
                  <a:pt x="2486847" y="1568788"/>
                  <a:pt x="2538804" y="1516828"/>
                </a:cubicBezTo>
                <a:cubicBezTo>
                  <a:pt x="2549216" y="1485592"/>
                  <a:pt x="2548327" y="1478824"/>
                  <a:pt x="2571077" y="1452283"/>
                </a:cubicBezTo>
                <a:cubicBezTo>
                  <a:pt x="2584278" y="1436882"/>
                  <a:pt x="2614108" y="1409252"/>
                  <a:pt x="2614108" y="1409252"/>
                </a:cubicBezTo>
                <a:cubicBezTo>
                  <a:pt x="2617694" y="1398494"/>
                  <a:pt x="2619031" y="1386703"/>
                  <a:pt x="2624865" y="1376979"/>
                </a:cubicBezTo>
                <a:cubicBezTo>
                  <a:pt x="2630083" y="1368282"/>
                  <a:pt x="2641845" y="1364536"/>
                  <a:pt x="2646381" y="1355464"/>
                </a:cubicBezTo>
                <a:cubicBezTo>
                  <a:pt x="2656524" y="1335179"/>
                  <a:pt x="2660724" y="1312433"/>
                  <a:pt x="2667896" y="1290918"/>
                </a:cubicBezTo>
                <a:lnTo>
                  <a:pt x="2678654" y="1258645"/>
                </a:lnTo>
                <a:cubicBezTo>
                  <a:pt x="2675068" y="1212028"/>
                  <a:pt x="2675188" y="1164977"/>
                  <a:pt x="2667896" y="1118795"/>
                </a:cubicBezTo>
                <a:cubicBezTo>
                  <a:pt x="2664359" y="1096394"/>
                  <a:pt x="2653553" y="1075765"/>
                  <a:pt x="2646381" y="1054250"/>
                </a:cubicBezTo>
                <a:cubicBezTo>
                  <a:pt x="2635019" y="1020164"/>
                  <a:pt x="2637940" y="1019494"/>
                  <a:pt x="2614108" y="989704"/>
                </a:cubicBezTo>
                <a:cubicBezTo>
                  <a:pt x="2607772" y="981784"/>
                  <a:pt x="2598928" y="976108"/>
                  <a:pt x="2592592" y="968188"/>
                </a:cubicBezTo>
                <a:cubicBezTo>
                  <a:pt x="2584515" y="958092"/>
                  <a:pt x="2579591" y="945645"/>
                  <a:pt x="2571077" y="935915"/>
                </a:cubicBezTo>
                <a:cubicBezTo>
                  <a:pt x="2554380" y="916833"/>
                  <a:pt x="2531354" y="903224"/>
                  <a:pt x="2517289" y="882127"/>
                </a:cubicBezTo>
                <a:cubicBezTo>
                  <a:pt x="2510117" y="871369"/>
                  <a:pt x="2501556" y="861418"/>
                  <a:pt x="2495774" y="849854"/>
                </a:cubicBezTo>
                <a:cubicBezTo>
                  <a:pt x="2490703" y="839712"/>
                  <a:pt x="2491306" y="827016"/>
                  <a:pt x="2485016" y="817581"/>
                </a:cubicBezTo>
                <a:cubicBezTo>
                  <a:pt x="2476577" y="804923"/>
                  <a:pt x="2462083" y="797317"/>
                  <a:pt x="2452743" y="785308"/>
                </a:cubicBezTo>
                <a:cubicBezTo>
                  <a:pt x="2436868" y="764897"/>
                  <a:pt x="2409712" y="720763"/>
                  <a:pt x="2409712" y="720763"/>
                </a:cubicBezTo>
                <a:cubicBezTo>
                  <a:pt x="2379241" y="629345"/>
                  <a:pt x="2421737" y="740804"/>
                  <a:pt x="2377440" y="666974"/>
                </a:cubicBezTo>
                <a:cubicBezTo>
                  <a:pt x="2367516" y="650433"/>
                  <a:pt x="2358238" y="592483"/>
                  <a:pt x="2355924" y="580913"/>
                </a:cubicBezTo>
                <a:cubicBezTo>
                  <a:pt x="2360936" y="520766"/>
                  <a:pt x="2361289" y="457252"/>
                  <a:pt x="2377440" y="398033"/>
                </a:cubicBezTo>
                <a:cubicBezTo>
                  <a:pt x="2383407" y="376153"/>
                  <a:pt x="2391783" y="355002"/>
                  <a:pt x="2398955" y="333487"/>
                </a:cubicBezTo>
                <a:lnTo>
                  <a:pt x="2409712" y="301214"/>
                </a:lnTo>
                <a:lnTo>
                  <a:pt x="2420470" y="268941"/>
                </a:lnTo>
                <a:cubicBezTo>
                  <a:pt x="2416884" y="243840"/>
                  <a:pt x="2416998" y="217924"/>
                  <a:pt x="2409712" y="193638"/>
                </a:cubicBezTo>
                <a:cubicBezTo>
                  <a:pt x="2399520" y="159665"/>
                  <a:pt x="2380460" y="159479"/>
                  <a:pt x="2355924" y="139850"/>
                </a:cubicBezTo>
                <a:cubicBezTo>
                  <a:pt x="2313733" y="106096"/>
                  <a:pt x="2358183" y="126258"/>
                  <a:pt x="2302136" y="107577"/>
                </a:cubicBezTo>
                <a:cubicBezTo>
                  <a:pt x="2294964" y="100405"/>
                  <a:pt x="2289693" y="90597"/>
                  <a:pt x="2280621" y="86061"/>
                </a:cubicBezTo>
                <a:cubicBezTo>
                  <a:pt x="2232700" y="62100"/>
                  <a:pt x="2202554" y="63993"/>
                  <a:pt x="2151529" y="53788"/>
                </a:cubicBezTo>
                <a:cubicBezTo>
                  <a:pt x="2137031" y="50888"/>
                  <a:pt x="2122714" y="47093"/>
                  <a:pt x="2108498" y="43031"/>
                </a:cubicBezTo>
                <a:cubicBezTo>
                  <a:pt x="2097595" y="39916"/>
                  <a:pt x="2087295" y="34733"/>
                  <a:pt x="2076225" y="32273"/>
                </a:cubicBezTo>
                <a:cubicBezTo>
                  <a:pt x="2054933" y="27541"/>
                  <a:pt x="2033273" y="24600"/>
                  <a:pt x="2011680" y="21515"/>
                </a:cubicBezTo>
                <a:cubicBezTo>
                  <a:pt x="1959970" y="14128"/>
                  <a:pt x="1879579" y="5642"/>
                  <a:pt x="1828800" y="0"/>
                </a:cubicBezTo>
                <a:cubicBezTo>
                  <a:pt x="1707342" y="20244"/>
                  <a:pt x="1800338" y="3728"/>
                  <a:pt x="1613647" y="43031"/>
                </a:cubicBezTo>
                <a:cubicBezTo>
                  <a:pt x="1595755" y="46798"/>
                  <a:pt x="1577204" y="48006"/>
                  <a:pt x="1559858" y="53788"/>
                </a:cubicBezTo>
                <a:cubicBezTo>
                  <a:pt x="1549100" y="57374"/>
                  <a:pt x="1538655" y="62086"/>
                  <a:pt x="1527585" y="64546"/>
                </a:cubicBezTo>
                <a:cubicBezTo>
                  <a:pt x="1506293" y="69278"/>
                  <a:pt x="1484332" y="70572"/>
                  <a:pt x="1463040" y="75304"/>
                </a:cubicBezTo>
                <a:cubicBezTo>
                  <a:pt x="1451971" y="77764"/>
                  <a:pt x="1441670" y="82946"/>
                  <a:pt x="1430767" y="86061"/>
                </a:cubicBezTo>
                <a:cubicBezTo>
                  <a:pt x="1316992" y="118568"/>
                  <a:pt x="1476529" y="67221"/>
                  <a:pt x="1323190" y="118334"/>
                </a:cubicBezTo>
                <a:cubicBezTo>
                  <a:pt x="1293071" y="128374"/>
                  <a:pt x="1234789" y="146398"/>
                  <a:pt x="1204856" y="161365"/>
                </a:cubicBezTo>
                <a:cubicBezTo>
                  <a:pt x="1193292" y="167147"/>
                  <a:pt x="1184147" y="177098"/>
                  <a:pt x="1172583" y="182880"/>
                </a:cubicBezTo>
                <a:cubicBezTo>
                  <a:pt x="1162441" y="187951"/>
                  <a:pt x="1150452" y="188567"/>
                  <a:pt x="1140310" y="193638"/>
                </a:cubicBezTo>
                <a:cubicBezTo>
                  <a:pt x="1128746" y="199420"/>
                  <a:pt x="1119601" y="209371"/>
                  <a:pt x="1108037" y="215153"/>
                </a:cubicBezTo>
                <a:cubicBezTo>
                  <a:pt x="1097895" y="220224"/>
                  <a:pt x="1085677" y="220404"/>
                  <a:pt x="1075764" y="225911"/>
                </a:cubicBezTo>
                <a:cubicBezTo>
                  <a:pt x="1050528" y="239931"/>
                  <a:pt x="1001692" y="280884"/>
                  <a:pt x="968188" y="290457"/>
                </a:cubicBezTo>
                <a:cubicBezTo>
                  <a:pt x="933026" y="300503"/>
                  <a:pt x="896088" y="303102"/>
                  <a:pt x="860611" y="311972"/>
                </a:cubicBezTo>
                <a:cubicBezTo>
                  <a:pt x="711512" y="349249"/>
                  <a:pt x="941319" y="292519"/>
                  <a:pt x="763792" y="333487"/>
                </a:cubicBezTo>
                <a:cubicBezTo>
                  <a:pt x="734979" y="340136"/>
                  <a:pt x="706418" y="347831"/>
                  <a:pt x="677731" y="355003"/>
                </a:cubicBezTo>
                <a:cubicBezTo>
                  <a:pt x="543148" y="388649"/>
                  <a:pt x="710509" y="345638"/>
                  <a:pt x="602428" y="376518"/>
                </a:cubicBezTo>
                <a:cubicBezTo>
                  <a:pt x="525136" y="398601"/>
                  <a:pt x="594328" y="375852"/>
                  <a:pt x="505609" y="398033"/>
                </a:cubicBezTo>
                <a:cubicBezTo>
                  <a:pt x="494608" y="400783"/>
                  <a:pt x="484598" y="407466"/>
                  <a:pt x="473336" y="408791"/>
                </a:cubicBezTo>
                <a:cubicBezTo>
                  <a:pt x="423350" y="414672"/>
                  <a:pt x="372885" y="415368"/>
                  <a:pt x="322729" y="419548"/>
                </a:cubicBezTo>
                <a:cubicBezTo>
                  <a:pt x="286816" y="422541"/>
                  <a:pt x="251011" y="426720"/>
                  <a:pt x="215152" y="430306"/>
                </a:cubicBezTo>
                <a:cubicBezTo>
                  <a:pt x="204395" y="433892"/>
                  <a:pt x="193022" y="435993"/>
                  <a:pt x="182880" y="441064"/>
                </a:cubicBezTo>
                <a:cubicBezTo>
                  <a:pt x="158547" y="453231"/>
                  <a:pt x="120811" y="485758"/>
                  <a:pt x="107576" y="505610"/>
                </a:cubicBezTo>
                <a:cubicBezTo>
                  <a:pt x="100404" y="516368"/>
                  <a:pt x="94138" y="527787"/>
                  <a:pt x="86061" y="537883"/>
                </a:cubicBezTo>
                <a:cubicBezTo>
                  <a:pt x="79725" y="545803"/>
                  <a:pt x="70631" y="551284"/>
                  <a:pt x="64545" y="559398"/>
                </a:cubicBezTo>
                <a:cubicBezTo>
                  <a:pt x="49030" y="580084"/>
                  <a:pt x="35858" y="602429"/>
                  <a:pt x="21515" y="623944"/>
                </a:cubicBezTo>
                <a:lnTo>
                  <a:pt x="0" y="65621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cxnSp>
        <p:nvCxnSpPr>
          <p:cNvPr id="12" name="Connecteur droit avec flèche 11">
            <a:extLst>
              <a:ext uri="{FF2B5EF4-FFF2-40B4-BE49-F238E27FC236}">
                <a16:creationId xmlns:a16="http://schemas.microsoft.com/office/drawing/2014/main" id="{D56F7054-B2D0-CA4F-B57B-04D634F6C024}"/>
              </a:ext>
            </a:extLst>
          </p:cNvPr>
          <p:cNvCxnSpPr/>
          <p:nvPr/>
        </p:nvCxnSpPr>
        <p:spPr>
          <a:xfrm>
            <a:off x="4668819" y="2067205"/>
            <a:ext cx="37221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921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575FF4-6BEF-4640-B63A-C1E41BE9547F}"/>
              </a:ext>
            </a:extLst>
          </p:cNvPr>
          <p:cNvSpPr>
            <a:spLocks noGrp="1"/>
          </p:cNvSpPr>
          <p:nvPr>
            <p:ph type="title"/>
          </p:nvPr>
        </p:nvSpPr>
        <p:spPr/>
        <p:txBody>
          <a:bodyPr>
            <a:normAutofit fontScale="90000"/>
          </a:bodyPr>
          <a:lstStyle/>
          <a:p>
            <a:r>
              <a:rPr lang="fr-BR" dirty="0"/>
              <a:t>Ilustração comparada: custos puros e custos de conservação da MEE na reprodução do capital</a:t>
            </a:r>
          </a:p>
        </p:txBody>
      </p:sp>
      <p:sp>
        <p:nvSpPr>
          <p:cNvPr id="3" name="Espace réservé du contenu 2">
            <a:extLst>
              <a:ext uri="{FF2B5EF4-FFF2-40B4-BE49-F238E27FC236}">
                <a16:creationId xmlns:a16="http://schemas.microsoft.com/office/drawing/2014/main" id="{452B2BB6-E63B-AB47-AC70-B5D669DF6A1E}"/>
              </a:ext>
            </a:extLst>
          </p:cNvPr>
          <p:cNvSpPr>
            <a:spLocks noGrp="1"/>
          </p:cNvSpPr>
          <p:nvPr>
            <p:ph idx="1"/>
          </p:nvPr>
        </p:nvSpPr>
        <p:spPr/>
        <p:txBody>
          <a:bodyPr>
            <a:normAutofit lnSpcReduction="10000"/>
          </a:bodyPr>
          <a:lstStyle/>
          <a:p>
            <a:r>
              <a:rPr lang="fr-BR" dirty="0"/>
              <a:t>Para comparar como os diferentes custos (puros e de conservação da MEE) afetam a reprodução do capital individual vamos utilizar um esquema de reprodução simples no qual toda a mais valia disponível é transformada em capital adicional</a:t>
            </a:r>
          </a:p>
          <a:p>
            <a:r>
              <a:rPr lang="fr-BR" dirty="0"/>
              <a:t>Nas tabelas a seguir as somas entre parênteses representam os montantes de capital adicional, constante e variável</a:t>
            </a:r>
          </a:p>
          <a:p>
            <a:r>
              <a:rPr lang="fr-BR" dirty="0"/>
              <a:t>Cores vermelha e azul são utilizadas para facilitar o acompanhamento da divisão da mais valia em capital constante adicional e capital variável adicional</a:t>
            </a:r>
          </a:p>
          <a:p>
            <a:r>
              <a:rPr lang="fr-BR" dirty="0"/>
              <a:t>A tabela 1 apresenta o </a:t>
            </a:r>
            <a:r>
              <a:rPr lang="fr-BR" i="1" dirty="0"/>
              <a:t>caso dos custos puros </a:t>
            </a:r>
            <a:r>
              <a:rPr lang="fr-BR" dirty="0"/>
              <a:t>de circulação e a tabela 2 o </a:t>
            </a:r>
            <a:r>
              <a:rPr lang="fr-BR" i="1" dirty="0"/>
              <a:t>caso dos custos relativos à preservaçao da MEE</a:t>
            </a:r>
          </a:p>
        </p:txBody>
      </p:sp>
    </p:spTree>
    <p:extLst>
      <p:ext uri="{BB962C8B-B14F-4D97-AF65-F5344CB8AC3E}">
        <p14:creationId xmlns:p14="http://schemas.microsoft.com/office/powerpoint/2010/main" val="4083747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7AA40-618B-3F49-9009-8BB6AFB46001}"/>
              </a:ext>
            </a:extLst>
          </p:cNvPr>
          <p:cNvSpPr>
            <a:spLocks noGrp="1"/>
          </p:cNvSpPr>
          <p:nvPr>
            <p:ph type="title"/>
          </p:nvPr>
        </p:nvSpPr>
        <p:spPr>
          <a:xfrm>
            <a:off x="838200" y="365125"/>
            <a:ext cx="10515600" cy="1904739"/>
          </a:xfrm>
        </p:spPr>
        <p:txBody>
          <a:bodyPr>
            <a:normAutofit/>
          </a:bodyPr>
          <a:lstStyle/>
          <a:p>
            <a:pPr algn="ctr"/>
            <a:r>
              <a:rPr lang="fr-BR" dirty="0"/>
              <a:t>Ilustração comparada</a:t>
            </a:r>
            <a:br>
              <a:rPr lang="fr-BR" dirty="0"/>
            </a:br>
            <a:r>
              <a:rPr lang="fr-BR" dirty="0"/>
              <a:t>Tabela 1. Custos puros de circulação na reprodução do capital individual</a:t>
            </a:r>
          </a:p>
        </p:txBody>
      </p:sp>
      <p:graphicFrame>
        <p:nvGraphicFramePr>
          <p:cNvPr id="4" name="Tableau 4">
            <a:extLst>
              <a:ext uri="{FF2B5EF4-FFF2-40B4-BE49-F238E27FC236}">
                <a16:creationId xmlns:a16="http://schemas.microsoft.com/office/drawing/2014/main" id="{BB799DD8-9DF8-1C44-90EF-5C67F03B7A27}"/>
              </a:ext>
            </a:extLst>
          </p:cNvPr>
          <p:cNvGraphicFramePr>
            <a:graphicFrameLocks noGrp="1"/>
          </p:cNvGraphicFramePr>
          <p:nvPr>
            <p:ph idx="1"/>
            <p:extLst>
              <p:ext uri="{D42A27DB-BD31-4B8C-83A1-F6EECF244321}">
                <p14:modId xmlns:p14="http://schemas.microsoft.com/office/powerpoint/2010/main" val="1488162027"/>
              </p:ext>
            </p:extLst>
          </p:nvPr>
        </p:nvGraphicFramePr>
        <p:xfrm>
          <a:off x="978050" y="2847601"/>
          <a:ext cx="9013368" cy="2633420"/>
        </p:xfrm>
        <a:graphic>
          <a:graphicData uri="http://schemas.openxmlformats.org/drawingml/2006/table">
            <a:tbl>
              <a:tblPr firstRow="1" bandRow="1">
                <a:tableStyleId>{5C22544A-7EE6-4342-B048-85BDC9FD1C3A}</a:tableStyleId>
              </a:tblPr>
              <a:tblGrid>
                <a:gridCol w="1126671">
                  <a:extLst>
                    <a:ext uri="{9D8B030D-6E8A-4147-A177-3AD203B41FA5}">
                      <a16:colId xmlns:a16="http://schemas.microsoft.com/office/drawing/2014/main" val="1416449142"/>
                    </a:ext>
                  </a:extLst>
                </a:gridCol>
                <a:gridCol w="1126671">
                  <a:extLst>
                    <a:ext uri="{9D8B030D-6E8A-4147-A177-3AD203B41FA5}">
                      <a16:colId xmlns:a16="http://schemas.microsoft.com/office/drawing/2014/main" val="4148568797"/>
                    </a:ext>
                  </a:extLst>
                </a:gridCol>
                <a:gridCol w="1126671">
                  <a:extLst>
                    <a:ext uri="{9D8B030D-6E8A-4147-A177-3AD203B41FA5}">
                      <a16:colId xmlns:a16="http://schemas.microsoft.com/office/drawing/2014/main" val="2562878301"/>
                    </a:ext>
                  </a:extLst>
                </a:gridCol>
                <a:gridCol w="1126671">
                  <a:extLst>
                    <a:ext uri="{9D8B030D-6E8A-4147-A177-3AD203B41FA5}">
                      <a16:colId xmlns:a16="http://schemas.microsoft.com/office/drawing/2014/main" val="3751384255"/>
                    </a:ext>
                  </a:extLst>
                </a:gridCol>
                <a:gridCol w="1126671">
                  <a:extLst>
                    <a:ext uri="{9D8B030D-6E8A-4147-A177-3AD203B41FA5}">
                      <a16:colId xmlns:a16="http://schemas.microsoft.com/office/drawing/2014/main" val="3103788550"/>
                    </a:ext>
                  </a:extLst>
                </a:gridCol>
                <a:gridCol w="1126671">
                  <a:extLst>
                    <a:ext uri="{9D8B030D-6E8A-4147-A177-3AD203B41FA5}">
                      <a16:colId xmlns:a16="http://schemas.microsoft.com/office/drawing/2014/main" val="4068797985"/>
                    </a:ext>
                  </a:extLst>
                </a:gridCol>
                <a:gridCol w="1126671">
                  <a:extLst>
                    <a:ext uri="{9D8B030D-6E8A-4147-A177-3AD203B41FA5}">
                      <a16:colId xmlns:a16="http://schemas.microsoft.com/office/drawing/2014/main" val="3713196416"/>
                    </a:ext>
                  </a:extLst>
                </a:gridCol>
                <a:gridCol w="1126671">
                  <a:extLst>
                    <a:ext uri="{9D8B030D-6E8A-4147-A177-3AD203B41FA5}">
                      <a16:colId xmlns:a16="http://schemas.microsoft.com/office/drawing/2014/main" val="3212265713"/>
                    </a:ext>
                  </a:extLst>
                </a:gridCol>
              </a:tblGrid>
              <a:tr h="599926">
                <a:tc>
                  <a:txBody>
                    <a:bodyPr/>
                    <a:lstStyle/>
                    <a:p>
                      <a:pPr algn="ctr"/>
                      <a:endParaRPr lang="fr-BR" dirty="0"/>
                    </a:p>
                    <a:p>
                      <a:pPr algn="ctr"/>
                      <a:r>
                        <a:rPr lang="fr-BR" dirty="0"/>
                        <a:t>Periodo</a:t>
                      </a:r>
                    </a:p>
                  </a:txBody>
                  <a:tcPr/>
                </a:tc>
                <a:tc>
                  <a:txBody>
                    <a:bodyPr/>
                    <a:lstStyle/>
                    <a:p>
                      <a:pPr algn="ctr"/>
                      <a:r>
                        <a:rPr lang="fr-BR" sz="1600" dirty="0"/>
                        <a:t>Custos puros de circulaçao</a:t>
                      </a:r>
                    </a:p>
                  </a:txBody>
                  <a:tcPr/>
                </a:tc>
                <a:tc>
                  <a:txBody>
                    <a:bodyPr/>
                    <a:lstStyle/>
                    <a:p>
                      <a:pPr algn="ctr"/>
                      <a:r>
                        <a:rPr lang="fr-FR" dirty="0"/>
                        <a:t>c</a:t>
                      </a:r>
                    </a:p>
                    <a:p>
                      <a:pPr algn="ctr"/>
                      <a:r>
                        <a:rPr lang="fr-FR" sz="1400" dirty="0"/>
                        <a:t>Capital</a:t>
                      </a:r>
                      <a:endParaRPr lang="fr-BR" sz="1400" dirty="0"/>
                    </a:p>
                    <a:p>
                      <a:pPr algn="ctr"/>
                      <a:r>
                        <a:rPr lang="fr-BR" sz="1400" dirty="0"/>
                        <a:t>Constante</a:t>
                      </a:r>
                    </a:p>
                  </a:txBody>
                  <a:tcPr/>
                </a:tc>
                <a:tc>
                  <a:txBody>
                    <a:bodyPr/>
                    <a:lstStyle/>
                    <a:p>
                      <a:pPr algn="ctr"/>
                      <a:r>
                        <a:rPr lang="fr-FR" dirty="0"/>
                        <a:t>v</a:t>
                      </a:r>
                      <a:endParaRPr lang="fr-BR" dirty="0"/>
                    </a:p>
                    <a:p>
                      <a:pPr algn="ctr"/>
                      <a:r>
                        <a:rPr lang="fr-BR" sz="1400" dirty="0"/>
                        <a:t>Capital</a:t>
                      </a:r>
                    </a:p>
                    <a:p>
                      <a:pPr algn="ctr"/>
                      <a:r>
                        <a:rPr lang="fr-BR" sz="1400" dirty="0"/>
                        <a:t>Variavel</a:t>
                      </a:r>
                    </a:p>
                  </a:txBody>
                  <a:tcPr/>
                </a:tc>
                <a:tc>
                  <a:txBody>
                    <a:bodyPr/>
                    <a:lstStyle/>
                    <a:p>
                      <a:pPr algn="ctr"/>
                      <a:r>
                        <a:rPr lang="fr-FR" dirty="0"/>
                        <a:t>m</a:t>
                      </a:r>
                      <a:endParaRPr lang="fr-BR" dirty="0"/>
                    </a:p>
                    <a:p>
                      <a:pPr algn="ctr"/>
                      <a:endParaRPr lang="fr-BR" sz="1400" dirty="0"/>
                    </a:p>
                    <a:p>
                      <a:pPr algn="ctr"/>
                      <a:r>
                        <a:rPr lang="fr-BR" sz="1400" dirty="0"/>
                        <a:t>Mais valia</a:t>
                      </a:r>
                    </a:p>
                  </a:txBody>
                  <a:tcPr/>
                </a:tc>
                <a:tc>
                  <a:txBody>
                    <a:bodyPr/>
                    <a:lstStyle/>
                    <a:p>
                      <a:pPr algn="ctr"/>
                      <a:r>
                        <a:rPr lang="fr-BR" sz="1600" dirty="0"/>
                        <a:t>Valor da produção</a:t>
                      </a:r>
                    </a:p>
                  </a:txBody>
                  <a:tcPr/>
                </a:tc>
                <a:tc>
                  <a:txBody>
                    <a:bodyPr/>
                    <a:lstStyle/>
                    <a:p>
                      <a:pPr algn="ctr"/>
                      <a:r>
                        <a:rPr lang="fr-BR" sz="1200" dirty="0"/>
                        <a:t>Mais valia utilizada para repor custos de circulação</a:t>
                      </a:r>
                    </a:p>
                  </a:txBody>
                  <a:tcPr/>
                </a:tc>
                <a:tc>
                  <a:txBody>
                    <a:bodyPr/>
                    <a:lstStyle/>
                    <a:p>
                      <a:pPr algn="ctr"/>
                      <a:r>
                        <a:rPr lang="fr-BR" sz="1200" dirty="0"/>
                        <a:t>Mais valia utilizada para aumentar o capital</a:t>
                      </a:r>
                    </a:p>
                  </a:txBody>
                  <a:tcPr/>
                </a:tc>
                <a:extLst>
                  <a:ext uri="{0D108BD9-81ED-4DB2-BD59-A6C34878D82A}">
                    <a16:rowId xmlns:a16="http://schemas.microsoft.com/office/drawing/2014/main" val="1527698479"/>
                  </a:ext>
                </a:extLst>
              </a:tr>
              <a:tr h="530300">
                <a:tc>
                  <a:txBody>
                    <a:bodyPr/>
                    <a:lstStyle/>
                    <a:p>
                      <a:pPr algn="ctr"/>
                      <a:r>
                        <a:rPr lang="fr-BR" dirty="0"/>
                        <a:t>1</a:t>
                      </a:r>
                    </a:p>
                  </a:txBody>
                  <a:tcPr/>
                </a:tc>
                <a:tc>
                  <a:txBody>
                    <a:bodyPr/>
                    <a:lstStyle/>
                    <a:p>
                      <a:pPr algn="ctr"/>
                      <a:r>
                        <a:rPr lang="fr-BR" dirty="0"/>
                        <a:t>100</a:t>
                      </a:r>
                    </a:p>
                  </a:txBody>
                  <a:tcPr/>
                </a:tc>
                <a:tc>
                  <a:txBody>
                    <a:bodyPr/>
                    <a:lstStyle/>
                    <a:p>
                      <a:pPr algn="ctr"/>
                      <a:r>
                        <a:rPr lang="fr-BR" dirty="0"/>
                        <a:t>800</a:t>
                      </a:r>
                    </a:p>
                  </a:txBody>
                  <a:tcPr/>
                </a:tc>
                <a:tc>
                  <a:txBody>
                    <a:bodyPr/>
                    <a:lstStyle/>
                    <a:p>
                      <a:pPr algn="ctr"/>
                      <a:r>
                        <a:rPr lang="fr-BR" dirty="0"/>
                        <a:t>200</a:t>
                      </a:r>
                    </a:p>
                  </a:txBody>
                  <a:tcPr/>
                </a:tc>
                <a:tc>
                  <a:txBody>
                    <a:bodyPr/>
                    <a:lstStyle/>
                    <a:p>
                      <a:pPr algn="ctr"/>
                      <a:r>
                        <a:rPr lang="fr-BR" dirty="0">
                          <a:solidFill>
                            <a:schemeClr val="tx1"/>
                          </a:solidFill>
                        </a:rPr>
                        <a:t>200</a:t>
                      </a:r>
                    </a:p>
                  </a:txBody>
                  <a:tcPr/>
                </a:tc>
                <a:tc>
                  <a:txBody>
                    <a:bodyPr/>
                    <a:lstStyle/>
                    <a:p>
                      <a:pPr algn="ctr"/>
                      <a:r>
                        <a:rPr lang="fr-BR" dirty="0"/>
                        <a:t>1200</a:t>
                      </a:r>
                    </a:p>
                  </a:txBody>
                  <a:tcPr/>
                </a:tc>
                <a:tc>
                  <a:txBody>
                    <a:bodyPr/>
                    <a:lstStyle/>
                    <a:p>
                      <a:pPr algn="ctr"/>
                      <a:r>
                        <a:rPr lang="fr-BR" dirty="0"/>
                        <a:t>100</a:t>
                      </a:r>
                    </a:p>
                  </a:txBody>
                  <a:tcPr/>
                </a:tc>
                <a:tc>
                  <a:txBody>
                    <a:bodyPr/>
                    <a:lstStyle/>
                    <a:p>
                      <a:pPr algn="ctr"/>
                      <a:r>
                        <a:rPr lang="fr-BR" dirty="0">
                          <a:solidFill>
                            <a:srgbClr val="FF0000"/>
                          </a:solidFill>
                        </a:rPr>
                        <a:t>100</a:t>
                      </a:r>
                    </a:p>
                  </a:txBody>
                  <a:tcPr/>
                </a:tc>
                <a:extLst>
                  <a:ext uri="{0D108BD9-81ED-4DB2-BD59-A6C34878D82A}">
                    <a16:rowId xmlns:a16="http://schemas.microsoft.com/office/drawing/2014/main" val="1534043018"/>
                  </a:ext>
                </a:extLst>
              </a:tr>
              <a:tr h="370840">
                <a:tc>
                  <a:txBody>
                    <a:bodyPr/>
                    <a:lstStyle/>
                    <a:p>
                      <a:pPr algn="ctr"/>
                      <a:r>
                        <a:rPr lang="fr-BR" dirty="0"/>
                        <a:t>2</a:t>
                      </a:r>
                    </a:p>
                  </a:txBody>
                  <a:tcPr/>
                </a:tc>
                <a:tc>
                  <a:txBody>
                    <a:bodyPr/>
                    <a:lstStyle/>
                    <a:p>
                      <a:pPr algn="ctr"/>
                      <a:r>
                        <a:rPr lang="fr-BR" dirty="0"/>
                        <a:t>100</a:t>
                      </a:r>
                    </a:p>
                  </a:txBody>
                  <a:tcPr/>
                </a:tc>
                <a:tc>
                  <a:txBody>
                    <a:bodyPr/>
                    <a:lstStyle/>
                    <a:p>
                      <a:pPr algn="ctr"/>
                      <a:r>
                        <a:rPr lang="fr-BR" dirty="0"/>
                        <a:t>880</a:t>
                      </a:r>
                    </a:p>
                    <a:p>
                      <a:pPr algn="ctr"/>
                      <a:r>
                        <a:rPr lang="fr-BR" dirty="0"/>
                        <a:t>(800+</a:t>
                      </a:r>
                      <a:r>
                        <a:rPr lang="fr-BR" dirty="0">
                          <a:solidFill>
                            <a:srgbClr val="FF0000"/>
                          </a:solidFill>
                        </a:rPr>
                        <a:t>80</a:t>
                      </a:r>
                      <a:r>
                        <a:rPr lang="fr-BR" dirty="0"/>
                        <a:t>)</a:t>
                      </a:r>
                    </a:p>
                  </a:txBody>
                  <a:tcPr/>
                </a:tc>
                <a:tc>
                  <a:txBody>
                    <a:bodyPr/>
                    <a:lstStyle/>
                    <a:p>
                      <a:pPr algn="ctr"/>
                      <a:r>
                        <a:rPr lang="fr-BR" dirty="0"/>
                        <a:t>220</a:t>
                      </a:r>
                    </a:p>
                    <a:p>
                      <a:pPr algn="ctr"/>
                      <a:r>
                        <a:rPr lang="fr-BR" dirty="0"/>
                        <a:t>(200+</a:t>
                      </a:r>
                      <a:r>
                        <a:rPr lang="fr-BR" dirty="0">
                          <a:solidFill>
                            <a:srgbClr val="FF0000"/>
                          </a:solidFill>
                        </a:rPr>
                        <a:t>20</a:t>
                      </a:r>
                      <a:r>
                        <a:rPr lang="fr-BR" dirty="0"/>
                        <a:t>)</a:t>
                      </a:r>
                    </a:p>
                  </a:txBody>
                  <a:tcPr/>
                </a:tc>
                <a:tc>
                  <a:txBody>
                    <a:bodyPr/>
                    <a:lstStyle/>
                    <a:p>
                      <a:pPr algn="ctr"/>
                      <a:r>
                        <a:rPr lang="fr-BR" dirty="0">
                          <a:solidFill>
                            <a:schemeClr val="tx1"/>
                          </a:solidFill>
                        </a:rPr>
                        <a:t>220</a:t>
                      </a:r>
                    </a:p>
                  </a:txBody>
                  <a:tcPr/>
                </a:tc>
                <a:tc>
                  <a:txBody>
                    <a:bodyPr/>
                    <a:lstStyle/>
                    <a:p>
                      <a:pPr algn="ctr"/>
                      <a:r>
                        <a:rPr lang="fr-BR" dirty="0"/>
                        <a:t>1320</a:t>
                      </a:r>
                    </a:p>
                  </a:txBody>
                  <a:tcPr/>
                </a:tc>
                <a:tc>
                  <a:txBody>
                    <a:bodyPr/>
                    <a:lstStyle/>
                    <a:p>
                      <a:pPr algn="ctr"/>
                      <a:r>
                        <a:rPr lang="fr-BR" dirty="0"/>
                        <a:t>100</a:t>
                      </a:r>
                    </a:p>
                  </a:txBody>
                  <a:tcPr/>
                </a:tc>
                <a:tc>
                  <a:txBody>
                    <a:bodyPr/>
                    <a:lstStyle/>
                    <a:p>
                      <a:pPr algn="ctr"/>
                      <a:r>
                        <a:rPr lang="fr-BR" dirty="0">
                          <a:solidFill>
                            <a:srgbClr val="0070C0"/>
                          </a:solidFill>
                        </a:rPr>
                        <a:t>120</a:t>
                      </a:r>
                    </a:p>
                  </a:txBody>
                  <a:tcPr/>
                </a:tc>
                <a:extLst>
                  <a:ext uri="{0D108BD9-81ED-4DB2-BD59-A6C34878D82A}">
                    <a16:rowId xmlns:a16="http://schemas.microsoft.com/office/drawing/2014/main" val="1925312248"/>
                  </a:ext>
                </a:extLst>
              </a:tr>
              <a:tr h="370840">
                <a:tc>
                  <a:txBody>
                    <a:bodyPr/>
                    <a:lstStyle/>
                    <a:p>
                      <a:pPr algn="ctr"/>
                      <a:r>
                        <a:rPr lang="fr-BR" dirty="0"/>
                        <a:t>3</a:t>
                      </a:r>
                    </a:p>
                  </a:txBody>
                  <a:tcPr/>
                </a:tc>
                <a:tc>
                  <a:txBody>
                    <a:bodyPr/>
                    <a:lstStyle/>
                    <a:p>
                      <a:pPr algn="ctr"/>
                      <a:r>
                        <a:rPr lang="fr-BR" dirty="0"/>
                        <a:t>100</a:t>
                      </a:r>
                    </a:p>
                  </a:txBody>
                  <a:tcPr/>
                </a:tc>
                <a:tc>
                  <a:txBody>
                    <a:bodyPr/>
                    <a:lstStyle/>
                    <a:p>
                      <a:pPr algn="ctr"/>
                      <a:r>
                        <a:rPr lang="fr-BR" dirty="0"/>
                        <a:t>976</a:t>
                      </a:r>
                    </a:p>
                    <a:p>
                      <a:pPr algn="ctr"/>
                      <a:r>
                        <a:rPr lang="fr-BR" dirty="0"/>
                        <a:t>(880+</a:t>
                      </a:r>
                      <a:r>
                        <a:rPr lang="fr-BR" dirty="0">
                          <a:solidFill>
                            <a:srgbClr val="0070C0"/>
                          </a:solidFill>
                        </a:rPr>
                        <a:t>96</a:t>
                      </a:r>
                      <a:r>
                        <a:rPr lang="fr-BR" dirty="0"/>
                        <a:t>)</a:t>
                      </a:r>
                    </a:p>
                  </a:txBody>
                  <a:tcPr/>
                </a:tc>
                <a:tc>
                  <a:txBody>
                    <a:bodyPr/>
                    <a:lstStyle/>
                    <a:p>
                      <a:pPr algn="ctr"/>
                      <a:r>
                        <a:rPr lang="fr-BR" dirty="0"/>
                        <a:t>244</a:t>
                      </a:r>
                    </a:p>
                    <a:p>
                      <a:pPr algn="ctr"/>
                      <a:r>
                        <a:rPr lang="fr-BR" dirty="0"/>
                        <a:t>(220+</a:t>
                      </a:r>
                      <a:r>
                        <a:rPr lang="fr-BR" dirty="0">
                          <a:solidFill>
                            <a:srgbClr val="0070C0"/>
                          </a:solidFill>
                        </a:rPr>
                        <a:t>24</a:t>
                      </a:r>
                      <a:r>
                        <a:rPr lang="fr-BR" dirty="0"/>
                        <a:t>)</a:t>
                      </a:r>
                    </a:p>
                  </a:txBody>
                  <a:tcPr/>
                </a:tc>
                <a:tc>
                  <a:txBody>
                    <a:bodyPr/>
                    <a:lstStyle/>
                    <a:p>
                      <a:pPr algn="ctr"/>
                      <a:r>
                        <a:rPr lang="fr-BR" dirty="0"/>
                        <a:t>244</a:t>
                      </a:r>
                    </a:p>
                  </a:txBody>
                  <a:tcPr/>
                </a:tc>
                <a:tc>
                  <a:txBody>
                    <a:bodyPr/>
                    <a:lstStyle/>
                    <a:p>
                      <a:pPr algn="ctr"/>
                      <a:r>
                        <a:rPr lang="fr-BR" dirty="0"/>
                        <a:t>1464</a:t>
                      </a:r>
                    </a:p>
                  </a:txBody>
                  <a:tcPr/>
                </a:tc>
                <a:tc>
                  <a:txBody>
                    <a:bodyPr/>
                    <a:lstStyle/>
                    <a:p>
                      <a:pPr algn="ctr"/>
                      <a:r>
                        <a:rPr lang="fr-BR" dirty="0"/>
                        <a:t>100</a:t>
                      </a:r>
                    </a:p>
                  </a:txBody>
                  <a:tcPr/>
                </a:tc>
                <a:tc>
                  <a:txBody>
                    <a:bodyPr/>
                    <a:lstStyle/>
                    <a:p>
                      <a:pPr algn="ctr"/>
                      <a:r>
                        <a:rPr lang="fr-BR" dirty="0"/>
                        <a:t>144</a:t>
                      </a:r>
                    </a:p>
                  </a:txBody>
                  <a:tcPr/>
                </a:tc>
                <a:extLst>
                  <a:ext uri="{0D108BD9-81ED-4DB2-BD59-A6C34878D82A}">
                    <a16:rowId xmlns:a16="http://schemas.microsoft.com/office/drawing/2014/main" val="1131480407"/>
                  </a:ext>
                </a:extLst>
              </a:tr>
            </a:tbl>
          </a:graphicData>
        </a:graphic>
      </p:graphicFrame>
    </p:spTree>
    <p:extLst>
      <p:ext uri="{BB962C8B-B14F-4D97-AF65-F5344CB8AC3E}">
        <p14:creationId xmlns:p14="http://schemas.microsoft.com/office/powerpoint/2010/main" val="3035384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37FA09-F942-3B48-872A-BA28D1EC15E5}"/>
              </a:ext>
            </a:extLst>
          </p:cNvPr>
          <p:cNvSpPr>
            <a:spLocks noGrp="1"/>
          </p:cNvSpPr>
          <p:nvPr>
            <p:ph type="title"/>
          </p:nvPr>
        </p:nvSpPr>
        <p:spPr/>
        <p:txBody>
          <a:bodyPr/>
          <a:lstStyle/>
          <a:p>
            <a:pPr algn="ctr"/>
            <a:r>
              <a:rPr lang="fr-BR" dirty="0"/>
              <a:t>Comentários sobre tabela 1</a:t>
            </a:r>
          </a:p>
        </p:txBody>
      </p:sp>
      <p:sp>
        <p:nvSpPr>
          <p:cNvPr id="3" name="Espace réservé du contenu 2">
            <a:extLst>
              <a:ext uri="{FF2B5EF4-FFF2-40B4-BE49-F238E27FC236}">
                <a16:creationId xmlns:a16="http://schemas.microsoft.com/office/drawing/2014/main" id="{C0971AC1-0138-5648-A3F2-04EF41D87931}"/>
              </a:ext>
            </a:extLst>
          </p:cNvPr>
          <p:cNvSpPr>
            <a:spLocks noGrp="1"/>
          </p:cNvSpPr>
          <p:nvPr>
            <p:ph idx="1"/>
          </p:nvPr>
        </p:nvSpPr>
        <p:spPr/>
        <p:txBody>
          <a:bodyPr>
            <a:normAutofit lnSpcReduction="10000"/>
          </a:bodyPr>
          <a:lstStyle/>
          <a:p>
            <a:r>
              <a:rPr lang="fr-BR" dirty="0"/>
              <a:t> Visto como um capital individual é preciso um investimento inicial de 100 para as atividades de compra (D – M) e de venda (M’ – D’). </a:t>
            </a:r>
            <a:r>
              <a:rPr lang="fr-FR" dirty="0"/>
              <a:t>E</a:t>
            </a:r>
            <a:r>
              <a:rPr lang="fr-BR" dirty="0"/>
              <a:t>sse custo inicial é sustentado em seguida por uma parte da mais valia constantemente gasta na sustentação daquelas atividades</a:t>
            </a:r>
          </a:p>
          <a:p>
            <a:r>
              <a:rPr lang="fr-BR" dirty="0"/>
              <a:t>Visto como o agregado dos capitais, a tabela 1 indica que uma parte do sobreproduto, a parte do produto correspondente em valor à mais valia, teria que ser produzida na forma de meios de manutenção e conservação do resto do produto da sociedade</a:t>
            </a:r>
          </a:p>
          <a:p>
            <a:r>
              <a:rPr lang="fr-BR" dirty="0"/>
              <a:t>Ou seja, a sociedade precisa despender uma quantidade adicional de trabalho e materiais para garantir o efeito útil de uma certa quantidade de mercadorias</a:t>
            </a:r>
          </a:p>
        </p:txBody>
      </p:sp>
    </p:spTree>
    <p:extLst>
      <p:ext uri="{BB962C8B-B14F-4D97-AF65-F5344CB8AC3E}">
        <p14:creationId xmlns:p14="http://schemas.microsoft.com/office/powerpoint/2010/main" val="17657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7AA40-618B-3F49-9009-8BB6AFB46001}"/>
              </a:ext>
            </a:extLst>
          </p:cNvPr>
          <p:cNvSpPr>
            <a:spLocks noGrp="1"/>
          </p:cNvSpPr>
          <p:nvPr>
            <p:ph type="title"/>
          </p:nvPr>
        </p:nvSpPr>
        <p:spPr>
          <a:xfrm>
            <a:off x="838200" y="365125"/>
            <a:ext cx="10515600" cy="1904739"/>
          </a:xfrm>
        </p:spPr>
        <p:txBody>
          <a:bodyPr>
            <a:normAutofit/>
          </a:bodyPr>
          <a:lstStyle/>
          <a:p>
            <a:pPr algn="ctr"/>
            <a:r>
              <a:rPr lang="fr-BR" dirty="0"/>
              <a:t>Ilustração comparada</a:t>
            </a:r>
            <a:br>
              <a:rPr lang="fr-BR" dirty="0"/>
            </a:br>
            <a:r>
              <a:rPr lang="fr-BR" dirty="0"/>
              <a:t>Tabela 2. Custos de conservação da MEE na reprodução do capital</a:t>
            </a:r>
          </a:p>
        </p:txBody>
      </p:sp>
      <p:graphicFrame>
        <p:nvGraphicFramePr>
          <p:cNvPr id="4" name="Tableau 4">
            <a:extLst>
              <a:ext uri="{FF2B5EF4-FFF2-40B4-BE49-F238E27FC236}">
                <a16:creationId xmlns:a16="http://schemas.microsoft.com/office/drawing/2014/main" id="{BB799DD8-9DF8-1C44-90EF-5C67F03B7A27}"/>
              </a:ext>
            </a:extLst>
          </p:cNvPr>
          <p:cNvGraphicFramePr>
            <a:graphicFrameLocks noGrp="1"/>
          </p:cNvGraphicFramePr>
          <p:nvPr>
            <p:ph idx="1"/>
            <p:extLst>
              <p:ext uri="{D42A27DB-BD31-4B8C-83A1-F6EECF244321}">
                <p14:modId xmlns:p14="http://schemas.microsoft.com/office/powerpoint/2010/main" val="4081894165"/>
              </p:ext>
            </p:extLst>
          </p:nvPr>
        </p:nvGraphicFramePr>
        <p:xfrm>
          <a:off x="978050" y="2847601"/>
          <a:ext cx="10515596" cy="2473960"/>
        </p:xfrm>
        <a:graphic>
          <a:graphicData uri="http://schemas.openxmlformats.org/drawingml/2006/table">
            <a:tbl>
              <a:tblPr firstRow="1" bandRow="1">
                <a:tableStyleId>{5C22544A-7EE6-4342-B048-85BDC9FD1C3A}</a:tableStyleId>
              </a:tblPr>
              <a:tblGrid>
                <a:gridCol w="1502228">
                  <a:extLst>
                    <a:ext uri="{9D8B030D-6E8A-4147-A177-3AD203B41FA5}">
                      <a16:colId xmlns:a16="http://schemas.microsoft.com/office/drawing/2014/main" val="1416449142"/>
                    </a:ext>
                  </a:extLst>
                </a:gridCol>
                <a:gridCol w="1502228">
                  <a:extLst>
                    <a:ext uri="{9D8B030D-6E8A-4147-A177-3AD203B41FA5}">
                      <a16:colId xmlns:a16="http://schemas.microsoft.com/office/drawing/2014/main" val="2562878301"/>
                    </a:ext>
                  </a:extLst>
                </a:gridCol>
                <a:gridCol w="1502228">
                  <a:extLst>
                    <a:ext uri="{9D8B030D-6E8A-4147-A177-3AD203B41FA5}">
                      <a16:colId xmlns:a16="http://schemas.microsoft.com/office/drawing/2014/main" val="3751384255"/>
                    </a:ext>
                  </a:extLst>
                </a:gridCol>
                <a:gridCol w="1502228">
                  <a:extLst>
                    <a:ext uri="{9D8B030D-6E8A-4147-A177-3AD203B41FA5}">
                      <a16:colId xmlns:a16="http://schemas.microsoft.com/office/drawing/2014/main" val="3103788550"/>
                    </a:ext>
                  </a:extLst>
                </a:gridCol>
                <a:gridCol w="1502228">
                  <a:extLst>
                    <a:ext uri="{9D8B030D-6E8A-4147-A177-3AD203B41FA5}">
                      <a16:colId xmlns:a16="http://schemas.microsoft.com/office/drawing/2014/main" val="4068797985"/>
                    </a:ext>
                  </a:extLst>
                </a:gridCol>
                <a:gridCol w="1502228">
                  <a:extLst>
                    <a:ext uri="{9D8B030D-6E8A-4147-A177-3AD203B41FA5}">
                      <a16:colId xmlns:a16="http://schemas.microsoft.com/office/drawing/2014/main" val="649537612"/>
                    </a:ext>
                  </a:extLst>
                </a:gridCol>
                <a:gridCol w="1502228">
                  <a:extLst>
                    <a:ext uri="{9D8B030D-6E8A-4147-A177-3AD203B41FA5}">
                      <a16:colId xmlns:a16="http://schemas.microsoft.com/office/drawing/2014/main" val="3713196416"/>
                    </a:ext>
                  </a:extLst>
                </a:gridCol>
              </a:tblGrid>
              <a:tr h="599926">
                <a:tc>
                  <a:txBody>
                    <a:bodyPr/>
                    <a:lstStyle/>
                    <a:p>
                      <a:pPr algn="ctr"/>
                      <a:endParaRPr lang="fr-BR" dirty="0"/>
                    </a:p>
                    <a:p>
                      <a:pPr algn="ctr"/>
                      <a:r>
                        <a:rPr lang="fr-BR" dirty="0"/>
                        <a:t>Periodo</a:t>
                      </a:r>
                    </a:p>
                  </a:txBody>
                  <a:tcPr/>
                </a:tc>
                <a:tc>
                  <a:txBody>
                    <a:bodyPr/>
                    <a:lstStyle/>
                    <a:p>
                      <a:pPr algn="ctr"/>
                      <a:r>
                        <a:rPr lang="fr-FR" dirty="0"/>
                        <a:t>c</a:t>
                      </a:r>
                    </a:p>
                    <a:p>
                      <a:pPr algn="ctr"/>
                      <a:r>
                        <a:rPr lang="fr-FR" sz="1400" dirty="0"/>
                        <a:t>Capital</a:t>
                      </a:r>
                      <a:endParaRPr lang="fr-BR" sz="1400" dirty="0"/>
                    </a:p>
                    <a:p>
                      <a:pPr algn="ctr"/>
                      <a:r>
                        <a:rPr lang="fr-BR" sz="1400" dirty="0"/>
                        <a:t>Constante</a:t>
                      </a:r>
                    </a:p>
                  </a:txBody>
                  <a:tcPr/>
                </a:tc>
                <a:tc>
                  <a:txBody>
                    <a:bodyPr/>
                    <a:lstStyle/>
                    <a:p>
                      <a:pPr algn="ctr"/>
                      <a:r>
                        <a:rPr lang="fr-FR" dirty="0"/>
                        <a:t>v</a:t>
                      </a:r>
                      <a:endParaRPr lang="fr-BR" dirty="0"/>
                    </a:p>
                    <a:p>
                      <a:pPr algn="ctr"/>
                      <a:r>
                        <a:rPr lang="fr-BR" sz="1400" dirty="0"/>
                        <a:t>Capital</a:t>
                      </a:r>
                    </a:p>
                    <a:p>
                      <a:pPr algn="ctr"/>
                      <a:r>
                        <a:rPr lang="fr-BR" sz="1400" dirty="0"/>
                        <a:t>Variavel</a:t>
                      </a:r>
                    </a:p>
                  </a:txBody>
                  <a:tcPr/>
                </a:tc>
                <a:tc>
                  <a:txBody>
                    <a:bodyPr/>
                    <a:lstStyle/>
                    <a:p>
                      <a:pPr algn="ctr"/>
                      <a:r>
                        <a:rPr lang="fr-FR" dirty="0"/>
                        <a:t>m</a:t>
                      </a:r>
                      <a:endParaRPr lang="fr-BR" dirty="0"/>
                    </a:p>
                    <a:p>
                      <a:pPr algn="ctr"/>
                      <a:endParaRPr lang="fr-BR" sz="1400" dirty="0"/>
                    </a:p>
                    <a:p>
                      <a:pPr algn="ctr"/>
                      <a:r>
                        <a:rPr lang="fr-BR" sz="1400" dirty="0"/>
                        <a:t>Mais valia</a:t>
                      </a:r>
                    </a:p>
                  </a:txBody>
                  <a:tcPr/>
                </a:tc>
                <a:tc>
                  <a:txBody>
                    <a:bodyPr/>
                    <a:lstStyle/>
                    <a:p>
                      <a:pPr algn="ctr"/>
                      <a:r>
                        <a:rPr lang="fr-BR" dirty="0"/>
                        <a:t>Valor da produção</a:t>
                      </a:r>
                    </a:p>
                  </a:txBody>
                  <a:tcPr/>
                </a:tc>
                <a:tc>
                  <a:txBody>
                    <a:bodyPr/>
                    <a:lstStyle/>
                    <a:p>
                      <a:pPr algn="ctr"/>
                      <a:r>
                        <a:rPr lang="fr-BR" sz="1200" dirty="0"/>
                        <a:t>Custo de conservação da MEE</a:t>
                      </a:r>
                    </a:p>
                    <a:p>
                      <a:pPr algn="ctr"/>
                      <a:r>
                        <a:rPr lang="fr-BR" sz="1200" dirty="0"/>
                        <a:t>(Parte do capital inicial)</a:t>
                      </a:r>
                    </a:p>
                  </a:txBody>
                  <a:tcPr/>
                </a:tc>
                <a:tc>
                  <a:txBody>
                    <a:bodyPr/>
                    <a:lstStyle/>
                    <a:p>
                      <a:pPr algn="ctr"/>
                      <a:r>
                        <a:rPr lang="fr-BR" dirty="0"/>
                        <a:t>Preço do produto</a:t>
                      </a:r>
                    </a:p>
                  </a:txBody>
                  <a:tcPr/>
                </a:tc>
                <a:extLst>
                  <a:ext uri="{0D108BD9-81ED-4DB2-BD59-A6C34878D82A}">
                    <a16:rowId xmlns:a16="http://schemas.microsoft.com/office/drawing/2014/main" val="1527698479"/>
                  </a:ext>
                </a:extLst>
              </a:tr>
              <a:tr h="370840">
                <a:tc>
                  <a:txBody>
                    <a:bodyPr/>
                    <a:lstStyle/>
                    <a:p>
                      <a:pPr algn="ctr"/>
                      <a:r>
                        <a:rPr lang="fr-BR" dirty="0"/>
                        <a:t>1</a:t>
                      </a:r>
                    </a:p>
                  </a:txBody>
                  <a:tcPr/>
                </a:tc>
                <a:tc>
                  <a:txBody>
                    <a:bodyPr/>
                    <a:lstStyle/>
                    <a:p>
                      <a:pPr algn="ctr"/>
                      <a:r>
                        <a:rPr lang="fr-BR" dirty="0"/>
                        <a:t>800</a:t>
                      </a:r>
                    </a:p>
                  </a:txBody>
                  <a:tcPr/>
                </a:tc>
                <a:tc>
                  <a:txBody>
                    <a:bodyPr/>
                    <a:lstStyle/>
                    <a:p>
                      <a:pPr algn="ctr"/>
                      <a:r>
                        <a:rPr lang="fr-BR" dirty="0"/>
                        <a:t>200</a:t>
                      </a:r>
                    </a:p>
                  </a:txBody>
                  <a:tcPr/>
                </a:tc>
                <a:tc>
                  <a:txBody>
                    <a:bodyPr/>
                    <a:lstStyle/>
                    <a:p>
                      <a:pPr algn="ctr"/>
                      <a:r>
                        <a:rPr lang="fr-BR" dirty="0">
                          <a:solidFill>
                            <a:srgbClr val="FF0000"/>
                          </a:solidFill>
                        </a:rPr>
                        <a:t>200</a:t>
                      </a:r>
                    </a:p>
                  </a:txBody>
                  <a:tcPr/>
                </a:tc>
                <a:tc>
                  <a:txBody>
                    <a:bodyPr/>
                    <a:lstStyle/>
                    <a:p>
                      <a:pPr algn="ctr"/>
                      <a:r>
                        <a:rPr lang="fr-BR" dirty="0"/>
                        <a:t>1200</a:t>
                      </a:r>
                    </a:p>
                  </a:txBody>
                  <a:tcPr/>
                </a:tc>
                <a:tc>
                  <a:txBody>
                    <a:bodyPr/>
                    <a:lstStyle/>
                    <a:p>
                      <a:pPr algn="ctr"/>
                      <a:r>
                        <a:rPr lang="fr-BR" dirty="0"/>
                        <a:t>100</a:t>
                      </a:r>
                    </a:p>
                  </a:txBody>
                  <a:tcPr/>
                </a:tc>
                <a:tc>
                  <a:txBody>
                    <a:bodyPr/>
                    <a:lstStyle/>
                    <a:p>
                      <a:pPr algn="ctr"/>
                      <a:r>
                        <a:rPr lang="fr-BR" dirty="0"/>
                        <a:t>1300</a:t>
                      </a:r>
                    </a:p>
                  </a:txBody>
                  <a:tcPr/>
                </a:tc>
                <a:extLst>
                  <a:ext uri="{0D108BD9-81ED-4DB2-BD59-A6C34878D82A}">
                    <a16:rowId xmlns:a16="http://schemas.microsoft.com/office/drawing/2014/main" val="1534043018"/>
                  </a:ext>
                </a:extLst>
              </a:tr>
              <a:tr h="370840">
                <a:tc>
                  <a:txBody>
                    <a:bodyPr/>
                    <a:lstStyle/>
                    <a:p>
                      <a:pPr algn="ctr"/>
                      <a:r>
                        <a:rPr lang="fr-BR" dirty="0"/>
                        <a:t>2</a:t>
                      </a:r>
                    </a:p>
                  </a:txBody>
                  <a:tcPr/>
                </a:tc>
                <a:tc>
                  <a:txBody>
                    <a:bodyPr/>
                    <a:lstStyle/>
                    <a:p>
                      <a:pPr algn="ctr"/>
                      <a:r>
                        <a:rPr lang="fr-BR" dirty="0"/>
                        <a:t>960</a:t>
                      </a:r>
                    </a:p>
                    <a:p>
                      <a:pPr algn="ctr"/>
                      <a:r>
                        <a:rPr lang="fr-BR" dirty="0"/>
                        <a:t>(800+</a:t>
                      </a:r>
                      <a:r>
                        <a:rPr lang="fr-BR" dirty="0">
                          <a:solidFill>
                            <a:srgbClr val="FF0000"/>
                          </a:solidFill>
                        </a:rPr>
                        <a:t>160</a:t>
                      </a:r>
                      <a:r>
                        <a:rPr lang="fr-BR" dirty="0"/>
                        <a:t>)</a:t>
                      </a:r>
                    </a:p>
                  </a:txBody>
                  <a:tcPr/>
                </a:tc>
                <a:tc>
                  <a:txBody>
                    <a:bodyPr/>
                    <a:lstStyle/>
                    <a:p>
                      <a:pPr algn="ctr"/>
                      <a:r>
                        <a:rPr lang="fr-BR" dirty="0"/>
                        <a:t>240</a:t>
                      </a:r>
                    </a:p>
                    <a:p>
                      <a:pPr algn="ctr"/>
                      <a:r>
                        <a:rPr lang="fr-BR" dirty="0"/>
                        <a:t>(200+</a:t>
                      </a:r>
                      <a:r>
                        <a:rPr lang="fr-BR" dirty="0">
                          <a:solidFill>
                            <a:srgbClr val="FF0000"/>
                          </a:solidFill>
                        </a:rPr>
                        <a:t>40</a:t>
                      </a:r>
                      <a:r>
                        <a:rPr lang="fr-BR" dirty="0"/>
                        <a:t>)</a:t>
                      </a:r>
                    </a:p>
                  </a:txBody>
                  <a:tcPr/>
                </a:tc>
                <a:tc>
                  <a:txBody>
                    <a:bodyPr/>
                    <a:lstStyle/>
                    <a:p>
                      <a:pPr algn="ctr"/>
                      <a:r>
                        <a:rPr lang="fr-BR" dirty="0">
                          <a:solidFill>
                            <a:srgbClr val="0070C0"/>
                          </a:solidFill>
                        </a:rPr>
                        <a:t>240</a:t>
                      </a:r>
                    </a:p>
                  </a:txBody>
                  <a:tcPr/>
                </a:tc>
                <a:tc>
                  <a:txBody>
                    <a:bodyPr/>
                    <a:lstStyle/>
                    <a:p>
                      <a:pPr algn="ctr"/>
                      <a:r>
                        <a:rPr lang="fr-BR" dirty="0"/>
                        <a:t>1440</a:t>
                      </a:r>
                    </a:p>
                  </a:txBody>
                  <a:tcPr/>
                </a:tc>
                <a:tc>
                  <a:txBody>
                    <a:bodyPr/>
                    <a:lstStyle/>
                    <a:p>
                      <a:pPr algn="ctr"/>
                      <a:r>
                        <a:rPr lang="fr-BR" dirty="0"/>
                        <a:t>100</a:t>
                      </a:r>
                    </a:p>
                  </a:txBody>
                  <a:tcPr/>
                </a:tc>
                <a:tc>
                  <a:txBody>
                    <a:bodyPr/>
                    <a:lstStyle/>
                    <a:p>
                      <a:pPr algn="ctr"/>
                      <a:r>
                        <a:rPr lang="fr-BR" dirty="0"/>
                        <a:t>1540</a:t>
                      </a:r>
                    </a:p>
                  </a:txBody>
                  <a:tcPr/>
                </a:tc>
                <a:extLst>
                  <a:ext uri="{0D108BD9-81ED-4DB2-BD59-A6C34878D82A}">
                    <a16:rowId xmlns:a16="http://schemas.microsoft.com/office/drawing/2014/main" val="1925312248"/>
                  </a:ext>
                </a:extLst>
              </a:tr>
              <a:tr h="370840">
                <a:tc>
                  <a:txBody>
                    <a:bodyPr/>
                    <a:lstStyle/>
                    <a:p>
                      <a:pPr algn="ctr"/>
                      <a:r>
                        <a:rPr lang="fr-BR" dirty="0"/>
                        <a:t>3</a:t>
                      </a:r>
                    </a:p>
                  </a:txBody>
                  <a:tcPr/>
                </a:tc>
                <a:tc>
                  <a:txBody>
                    <a:bodyPr/>
                    <a:lstStyle/>
                    <a:p>
                      <a:pPr algn="ctr"/>
                      <a:r>
                        <a:rPr lang="fr-BR" dirty="0"/>
                        <a:t>1152</a:t>
                      </a:r>
                    </a:p>
                    <a:p>
                      <a:pPr algn="ctr"/>
                      <a:r>
                        <a:rPr lang="fr-BR" dirty="0"/>
                        <a:t>(960+</a:t>
                      </a:r>
                      <a:r>
                        <a:rPr lang="fr-BR" dirty="0">
                          <a:solidFill>
                            <a:srgbClr val="0070C0"/>
                          </a:solidFill>
                        </a:rPr>
                        <a:t>192</a:t>
                      </a:r>
                      <a:r>
                        <a:rPr lang="fr-BR" dirty="0"/>
                        <a:t>)</a:t>
                      </a:r>
                    </a:p>
                  </a:txBody>
                  <a:tcPr/>
                </a:tc>
                <a:tc>
                  <a:txBody>
                    <a:bodyPr/>
                    <a:lstStyle/>
                    <a:p>
                      <a:pPr algn="ctr"/>
                      <a:r>
                        <a:rPr lang="fr-BR" dirty="0"/>
                        <a:t>288</a:t>
                      </a:r>
                    </a:p>
                    <a:p>
                      <a:pPr algn="ctr"/>
                      <a:r>
                        <a:rPr lang="fr-BR" dirty="0"/>
                        <a:t>(240+</a:t>
                      </a:r>
                      <a:r>
                        <a:rPr lang="fr-BR" dirty="0">
                          <a:solidFill>
                            <a:srgbClr val="0070C0"/>
                          </a:solidFill>
                        </a:rPr>
                        <a:t>48</a:t>
                      </a:r>
                      <a:r>
                        <a:rPr lang="fr-BR" dirty="0"/>
                        <a:t>)</a:t>
                      </a:r>
                    </a:p>
                  </a:txBody>
                  <a:tcPr/>
                </a:tc>
                <a:tc>
                  <a:txBody>
                    <a:bodyPr/>
                    <a:lstStyle/>
                    <a:p>
                      <a:pPr algn="ctr"/>
                      <a:r>
                        <a:rPr lang="fr-BR" dirty="0"/>
                        <a:t>288</a:t>
                      </a:r>
                    </a:p>
                  </a:txBody>
                  <a:tcPr/>
                </a:tc>
                <a:tc>
                  <a:txBody>
                    <a:bodyPr/>
                    <a:lstStyle/>
                    <a:p>
                      <a:pPr algn="ctr"/>
                      <a:r>
                        <a:rPr lang="fr-BR" dirty="0"/>
                        <a:t>1728</a:t>
                      </a:r>
                    </a:p>
                  </a:txBody>
                  <a:tcPr/>
                </a:tc>
                <a:tc>
                  <a:txBody>
                    <a:bodyPr/>
                    <a:lstStyle/>
                    <a:p>
                      <a:pPr algn="ctr"/>
                      <a:r>
                        <a:rPr lang="fr-BR" dirty="0"/>
                        <a:t>100</a:t>
                      </a:r>
                    </a:p>
                  </a:txBody>
                  <a:tcPr/>
                </a:tc>
                <a:tc>
                  <a:txBody>
                    <a:bodyPr/>
                    <a:lstStyle/>
                    <a:p>
                      <a:pPr algn="ctr"/>
                      <a:r>
                        <a:rPr lang="fr-BR" dirty="0"/>
                        <a:t>1828</a:t>
                      </a:r>
                    </a:p>
                  </a:txBody>
                  <a:tcPr/>
                </a:tc>
                <a:extLst>
                  <a:ext uri="{0D108BD9-81ED-4DB2-BD59-A6C34878D82A}">
                    <a16:rowId xmlns:a16="http://schemas.microsoft.com/office/drawing/2014/main" val="1131480407"/>
                  </a:ext>
                </a:extLst>
              </a:tr>
            </a:tbl>
          </a:graphicData>
        </a:graphic>
      </p:graphicFrame>
    </p:spTree>
    <p:extLst>
      <p:ext uri="{BB962C8B-B14F-4D97-AF65-F5344CB8AC3E}">
        <p14:creationId xmlns:p14="http://schemas.microsoft.com/office/powerpoint/2010/main" val="3548738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12D774-43BC-E145-8030-CE564A1ECCE6}"/>
              </a:ext>
            </a:extLst>
          </p:cNvPr>
          <p:cNvSpPr>
            <a:spLocks noGrp="1"/>
          </p:cNvSpPr>
          <p:nvPr>
            <p:ph type="title"/>
          </p:nvPr>
        </p:nvSpPr>
        <p:spPr/>
        <p:txBody>
          <a:bodyPr/>
          <a:lstStyle/>
          <a:p>
            <a:pPr algn="ctr"/>
            <a:r>
              <a:rPr lang="fr-BR" dirty="0"/>
              <a:t>Comentários sobre tabela 2</a:t>
            </a:r>
          </a:p>
        </p:txBody>
      </p:sp>
      <p:sp>
        <p:nvSpPr>
          <p:cNvPr id="3" name="Espace réservé du contenu 2">
            <a:extLst>
              <a:ext uri="{FF2B5EF4-FFF2-40B4-BE49-F238E27FC236}">
                <a16:creationId xmlns:a16="http://schemas.microsoft.com/office/drawing/2014/main" id="{1796B554-3E8D-A346-BE1A-ACF655DF0B62}"/>
              </a:ext>
            </a:extLst>
          </p:cNvPr>
          <p:cNvSpPr>
            <a:spLocks noGrp="1"/>
          </p:cNvSpPr>
          <p:nvPr>
            <p:ph idx="1"/>
          </p:nvPr>
        </p:nvSpPr>
        <p:spPr/>
        <p:txBody>
          <a:bodyPr>
            <a:normAutofit fontScale="92500" lnSpcReduction="20000"/>
          </a:bodyPr>
          <a:lstStyle/>
          <a:p>
            <a:r>
              <a:rPr lang="fr-BR" dirty="0"/>
              <a:t>Ao contrário dos custos puros, os custos de armazenagem da MEE encarecem as mercadorias</a:t>
            </a:r>
          </a:p>
          <a:p>
            <a:r>
              <a:rPr lang="fr-BR" dirty="0"/>
              <a:t>Do ponto de vista do capital individual o valor da produção é 1200 acrescidos dos custos de MEE. O valor desses custos que retorna com a venda é utilizado para a reposição dos materiais e trabalho de armazenagem consumidos a cada ciclo</a:t>
            </a:r>
          </a:p>
          <a:p>
            <a:r>
              <a:rPr lang="fr-BR" dirty="0"/>
              <a:t>Do ponto de vista agregado a produção total é representada na última coluna pelo valor de 1300, do qual é anualmente subtraído uma parte do produto no valor de 100 para a conservação da MEE</a:t>
            </a:r>
          </a:p>
          <a:p>
            <a:r>
              <a:rPr lang="fr-FR" dirty="0"/>
              <a:t>O</a:t>
            </a:r>
            <a:r>
              <a:rPr lang="fr-BR" dirty="0"/>
              <a:t>u seja, Capital e FT são subtraídos do processo direto de produção e precisam ser repostos por parte do produto social</a:t>
            </a:r>
          </a:p>
          <a:p>
            <a:r>
              <a:rPr lang="fr-BR" dirty="0"/>
              <a:t>Assim, aumenta a quantidade de </a:t>
            </a:r>
            <a:r>
              <a:rPr lang="fr-BR" i="1" dirty="0"/>
              <a:t>trabalho</a:t>
            </a:r>
            <a:r>
              <a:rPr lang="fr-BR" dirty="0"/>
              <a:t> e </a:t>
            </a:r>
            <a:r>
              <a:rPr lang="fr-BR" i="1" dirty="0"/>
              <a:t>capital</a:t>
            </a:r>
            <a:r>
              <a:rPr lang="fr-BR" dirty="0"/>
              <a:t> necessários para obter determinado efeito útil. Por isso, também sao </a:t>
            </a:r>
            <a:r>
              <a:rPr lang="fr-BR" i="1" dirty="0"/>
              <a:t>custos falsos</a:t>
            </a:r>
          </a:p>
          <a:p>
            <a:endParaRPr lang="fr-BR" dirty="0"/>
          </a:p>
          <a:p>
            <a:endParaRPr lang="fr-BR" dirty="0"/>
          </a:p>
          <a:p>
            <a:endParaRPr lang="fr-BR" dirty="0"/>
          </a:p>
        </p:txBody>
      </p:sp>
    </p:spTree>
    <p:extLst>
      <p:ext uri="{BB962C8B-B14F-4D97-AF65-F5344CB8AC3E}">
        <p14:creationId xmlns:p14="http://schemas.microsoft.com/office/powerpoint/2010/main" val="635323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1A34C7-1C3A-4C41-85E9-9E99E98D3574}"/>
              </a:ext>
            </a:extLst>
          </p:cNvPr>
          <p:cNvSpPr>
            <a:spLocks noGrp="1"/>
          </p:cNvSpPr>
          <p:nvPr>
            <p:ph type="title"/>
          </p:nvPr>
        </p:nvSpPr>
        <p:spPr/>
        <p:txBody>
          <a:bodyPr/>
          <a:lstStyle/>
          <a:p>
            <a:pPr algn="ctr"/>
            <a:r>
              <a:rPr lang="fr-BR" dirty="0"/>
              <a:t>III. Custos de transporte</a:t>
            </a:r>
          </a:p>
        </p:txBody>
      </p:sp>
      <p:sp>
        <p:nvSpPr>
          <p:cNvPr id="3" name="Espace réservé du contenu 2">
            <a:extLst>
              <a:ext uri="{FF2B5EF4-FFF2-40B4-BE49-F238E27FC236}">
                <a16:creationId xmlns:a16="http://schemas.microsoft.com/office/drawing/2014/main" id="{CCBAFC13-7F3B-7444-AB6E-E81D0D58A0F3}"/>
              </a:ext>
            </a:extLst>
          </p:cNvPr>
          <p:cNvSpPr>
            <a:spLocks noGrp="1"/>
          </p:cNvSpPr>
          <p:nvPr>
            <p:ph idx="1"/>
          </p:nvPr>
        </p:nvSpPr>
        <p:spPr/>
        <p:txBody>
          <a:bodyPr>
            <a:normAutofit fontScale="85000" lnSpcReduction="20000"/>
          </a:bodyPr>
          <a:lstStyle/>
          <a:p>
            <a:r>
              <a:rPr lang="fr-BR" dirty="0"/>
              <a:t>O transporte é um processo de produção que realiza a transferência do valor de uso seja entre seções no interior de uma divisão técnica do trabalho, seja no interior da divisão social do trabalho entre fornecedores de capital produtivo e seus compradores, seja na distribuição de mercadorias para a esfera do consumo pessoal</a:t>
            </a:r>
          </a:p>
          <a:p>
            <a:r>
              <a:rPr lang="fr-BR" dirty="0"/>
              <a:t>No interior de uma divisão técnica o transporte não se desenvolve como ramo autônomo, mas no interior da divisão social do trabalho e na distribuição para consumo final ele se desenvolve como uma esfera especial de investimento produtivo</a:t>
            </a:r>
          </a:p>
          <a:p>
            <a:r>
              <a:rPr lang="fr-BR" dirty="0"/>
              <a:t>Enquanto tal constitui-se numa indústria paralela à produção de mercadorias, </a:t>
            </a:r>
            <a:r>
              <a:rPr lang="fr-BR" b="1" dirty="0"/>
              <a:t>a indústria do transporte</a:t>
            </a:r>
          </a:p>
          <a:p>
            <a:r>
              <a:rPr lang="fr-BR" dirty="0"/>
              <a:t>O transporte requer meios de produção e FT. O valor dos produtos são acrescidos  pela transferência de valor proveniente do capital constante e pelo valor novo adicionado pela FT, valor esse que se divide em salários e da mais valia (109)</a:t>
            </a:r>
          </a:p>
          <a:p>
            <a:endParaRPr lang="fr-BR" dirty="0"/>
          </a:p>
        </p:txBody>
      </p:sp>
    </p:spTree>
    <p:extLst>
      <p:ext uri="{BB962C8B-B14F-4D97-AF65-F5344CB8AC3E}">
        <p14:creationId xmlns:p14="http://schemas.microsoft.com/office/powerpoint/2010/main" val="38384657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6DDB05-4163-6840-8E4C-00C3E40F484B}"/>
              </a:ext>
            </a:extLst>
          </p:cNvPr>
          <p:cNvSpPr>
            <a:spLocks noGrp="1"/>
          </p:cNvSpPr>
          <p:nvPr>
            <p:ph type="title"/>
          </p:nvPr>
        </p:nvSpPr>
        <p:spPr/>
        <p:txBody>
          <a:bodyPr/>
          <a:lstStyle/>
          <a:p>
            <a:r>
              <a:rPr lang="fr-BR" dirty="0"/>
              <a:t> … Custos de transporte</a:t>
            </a:r>
          </a:p>
        </p:txBody>
      </p:sp>
      <p:sp>
        <p:nvSpPr>
          <p:cNvPr id="3" name="Espace réservé du contenu 2">
            <a:extLst>
              <a:ext uri="{FF2B5EF4-FFF2-40B4-BE49-F238E27FC236}">
                <a16:creationId xmlns:a16="http://schemas.microsoft.com/office/drawing/2014/main" id="{DE9B3A84-09FF-F740-925B-BB941948FDBC}"/>
              </a:ext>
            </a:extLst>
          </p:cNvPr>
          <p:cNvSpPr>
            <a:spLocks noGrp="1"/>
          </p:cNvSpPr>
          <p:nvPr>
            <p:ph idx="1"/>
          </p:nvPr>
        </p:nvSpPr>
        <p:spPr/>
        <p:txBody>
          <a:bodyPr>
            <a:normAutofit lnSpcReduction="10000"/>
          </a:bodyPr>
          <a:lstStyle/>
          <a:p>
            <a:r>
              <a:rPr lang="fr-BR" dirty="0"/>
              <a:t>Peso, volume são fatores principais na determinação do preço do transporte, mas existem fatores como fragilidade, perecibilidade, explosividade que também tem impacto na parte do valor final da mercadoria originada dos custos de transporte (109)</a:t>
            </a:r>
          </a:p>
          <a:p>
            <a:r>
              <a:rPr lang="fr-BR" dirty="0"/>
              <a:t>Custos de transporte caem com o desenvolvimento dos meios de transporte e de comunicações e com o aumento da escala do transporte</a:t>
            </a:r>
          </a:p>
          <a:p>
            <a:r>
              <a:rPr lang="fr-BR" dirty="0"/>
              <a:t>Com o desenvolvimento do capitalismo cresce a parte do trabalho social dedicado à indústria de transporte devido a: 1. transformação da maioria dos produtos em mercadorias; 2. substituição dos mercados locais por mercados distantes</a:t>
            </a:r>
          </a:p>
        </p:txBody>
      </p:sp>
    </p:spTree>
    <p:extLst>
      <p:ext uri="{BB962C8B-B14F-4D97-AF65-F5344CB8AC3E}">
        <p14:creationId xmlns:p14="http://schemas.microsoft.com/office/powerpoint/2010/main" val="71249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7D55F8-9DD7-D146-8321-5C25A52CE128}"/>
              </a:ext>
            </a:extLst>
          </p:cNvPr>
          <p:cNvSpPr>
            <a:spLocks noGrp="1"/>
          </p:cNvSpPr>
          <p:nvPr>
            <p:ph type="title"/>
          </p:nvPr>
        </p:nvSpPr>
        <p:spPr>
          <a:xfrm>
            <a:off x="838200" y="365126"/>
            <a:ext cx="10515600" cy="581548"/>
          </a:xfrm>
        </p:spPr>
        <p:txBody>
          <a:bodyPr>
            <a:normAutofit fontScale="90000"/>
          </a:bodyPr>
          <a:lstStyle/>
          <a:p>
            <a:r>
              <a:rPr lang="fr-BR" sz="3600" dirty="0"/>
              <a:t>… Introdução</a:t>
            </a:r>
          </a:p>
        </p:txBody>
      </p:sp>
      <p:sp>
        <p:nvSpPr>
          <p:cNvPr id="3" name="Espace réservé du contenu 2">
            <a:extLst>
              <a:ext uri="{FF2B5EF4-FFF2-40B4-BE49-F238E27FC236}">
                <a16:creationId xmlns:a16="http://schemas.microsoft.com/office/drawing/2014/main" id="{ED41E36F-50CE-DA46-9690-88E2057087AA}"/>
              </a:ext>
            </a:extLst>
          </p:cNvPr>
          <p:cNvSpPr>
            <a:spLocks noGrp="1"/>
          </p:cNvSpPr>
          <p:nvPr>
            <p:ph idx="1"/>
          </p:nvPr>
        </p:nvSpPr>
        <p:spPr>
          <a:xfrm>
            <a:off x="838200" y="1269402"/>
            <a:ext cx="10515600" cy="5497158"/>
          </a:xfrm>
        </p:spPr>
        <p:txBody>
          <a:bodyPr>
            <a:normAutofit fontScale="62500" lnSpcReduction="20000"/>
          </a:bodyPr>
          <a:lstStyle/>
          <a:p>
            <a:pPr marL="0" indent="0">
              <a:buNone/>
            </a:pPr>
            <a:r>
              <a:rPr lang="fr-BR" b="1" dirty="0"/>
              <a:t>I. Custos puros de circulação</a:t>
            </a:r>
          </a:p>
          <a:p>
            <a:pPr marL="0" indent="0">
              <a:buNone/>
            </a:pPr>
            <a:r>
              <a:rPr lang="fr-BR" dirty="0"/>
              <a:t>Trabalho e materiais ligados à operação de compra e venda não agem sobre o valor de uso, mas sobre a transformação de forma do valor; por não produzirem valor nem mais valia representam uma dedução do produto social. Estão presentes nas duas fases da circulação: D – M e M – D </a:t>
            </a:r>
          </a:p>
          <a:p>
            <a:pPr marL="0" indent="0">
              <a:buNone/>
            </a:pPr>
            <a:r>
              <a:rPr lang="fr-BR" b="1" dirty="0"/>
              <a:t>II. Custos de conservação</a:t>
            </a:r>
          </a:p>
          <a:p>
            <a:pPr marL="0" indent="0">
              <a:buNone/>
            </a:pPr>
            <a:r>
              <a:rPr lang="fr-BR" dirty="0"/>
              <a:t>Custos de conservação e armazenagem tem efeitos diferentes conforme agem sobre o </a:t>
            </a:r>
            <a:r>
              <a:rPr lang="fr-BR" i="1" dirty="0"/>
              <a:t>capital produtivo latente</a:t>
            </a:r>
            <a:r>
              <a:rPr lang="fr-BR" dirty="0"/>
              <a:t> (CPL) ou sobre a </a:t>
            </a:r>
            <a:r>
              <a:rPr lang="fr-BR" i="1" dirty="0"/>
              <a:t>mercadoria em estoque </a:t>
            </a:r>
            <a:r>
              <a:rPr lang="fr-BR" dirty="0"/>
              <a:t>(MEE).</a:t>
            </a:r>
          </a:p>
          <a:p>
            <a:pPr marL="0" indent="0">
              <a:buNone/>
            </a:pPr>
            <a:r>
              <a:rPr lang="fr-BR" dirty="0"/>
              <a:t>No que tange o CPL, trabalho e materiais necessários para a armazenagem e conservação dos materiais em estoque adicionam valor a eles pois são uma fase do próprio processo produtivo. Custos de trabalho e de meios de produção necessários para a conservação do estoque de capital produtivo entram no valor do produto como adição de c+v+m de conservação, ou seja, o trabalho de conservação do CPL adiciona valor (v+m) e transfere o valor </a:t>
            </a:r>
            <a:r>
              <a:rPr lang="fr-BR" i="1" dirty="0"/>
              <a:t>c</a:t>
            </a:r>
            <a:r>
              <a:rPr lang="fr-BR" dirty="0"/>
              <a:t> dos MP consumidos para os meios de produção em conservação</a:t>
            </a:r>
          </a:p>
          <a:p>
            <a:pPr marL="0" indent="0">
              <a:buNone/>
            </a:pPr>
            <a:r>
              <a:rPr lang="fr-BR" dirty="0"/>
              <a:t>O trabalho e materiais utilizados para a armazenagem e conservação da MEE agem apenas para preservar o valor de uso da mercadoria e, com isso, o seu valor. Os materiais e trabalho empregados na preservação das mercadorias em estoque aumentam o seu preço na medida do custo dos materiais e dos salários gastos</a:t>
            </a:r>
          </a:p>
          <a:p>
            <a:pPr marL="0" indent="0">
              <a:buNone/>
            </a:pPr>
            <a:r>
              <a:rPr lang="fr-BR" b="1" dirty="0"/>
              <a:t>III. Custos de transporte</a:t>
            </a:r>
          </a:p>
          <a:p>
            <a:pPr marL="0" indent="0">
              <a:buNone/>
            </a:pPr>
            <a:r>
              <a:rPr lang="fr-BR" dirty="0"/>
              <a:t>Trabalho e materiais de transporte compõem o capital produtivo de uma </a:t>
            </a:r>
            <a:r>
              <a:rPr lang="fr-BR" i="1" dirty="0"/>
              <a:t>atividade industrial </a:t>
            </a:r>
            <a:r>
              <a:rPr lang="fr-BR" dirty="0"/>
              <a:t>no interior da circulação, qual seja a disponibilização do acesso ao valor de uso sem o que o valor de uso não se efetiva como tal. Produz valor e mais valia e altera o preço na magnitude desse valor adicionado pelo capital constante consumido e pela quantidade de novo trabalho realizado</a:t>
            </a:r>
          </a:p>
        </p:txBody>
      </p:sp>
    </p:spTree>
    <p:extLst>
      <p:ext uri="{BB962C8B-B14F-4D97-AF65-F5344CB8AC3E}">
        <p14:creationId xmlns:p14="http://schemas.microsoft.com/office/powerpoint/2010/main" val="849029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AF36FD-16A7-1849-BD23-161BF9B5098D}"/>
              </a:ext>
            </a:extLst>
          </p:cNvPr>
          <p:cNvSpPr>
            <a:spLocks noGrp="1"/>
          </p:cNvSpPr>
          <p:nvPr>
            <p:ph type="title"/>
          </p:nvPr>
        </p:nvSpPr>
        <p:spPr/>
        <p:txBody>
          <a:bodyPr/>
          <a:lstStyle/>
          <a:p>
            <a:pPr algn="ctr"/>
            <a:r>
              <a:rPr lang="fr-FR" dirty="0"/>
              <a:t>P</a:t>
            </a:r>
            <a:r>
              <a:rPr lang="fr-BR" dirty="0"/>
              <a:t>rincipais resultados</a:t>
            </a:r>
          </a:p>
        </p:txBody>
      </p:sp>
      <p:sp>
        <p:nvSpPr>
          <p:cNvPr id="3" name="Espace réservé du contenu 2">
            <a:extLst>
              <a:ext uri="{FF2B5EF4-FFF2-40B4-BE49-F238E27FC236}">
                <a16:creationId xmlns:a16="http://schemas.microsoft.com/office/drawing/2014/main" id="{041A0DB2-4F18-7846-88A0-0A167C010069}"/>
              </a:ext>
            </a:extLst>
          </p:cNvPr>
          <p:cNvSpPr>
            <a:spLocks noGrp="1"/>
          </p:cNvSpPr>
          <p:nvPr>
            <p:ph idx="1"/>
          </p:nvPr>
        </p:nvSpPr>
        <p:spPr/>
        <p:txBody>
          <a:bodyPr>
            <a:normAutofit fontScale="85000" lnSpcReduction="20000"/>
          </a:bodyPr>
          <a:lstStyle/>
          <a:p>
            <a:r>
              <a:rPr lang="fr-BR" dirty="0"/>
              <a:t>Os custos puros de circulação não entram na formação do valor do produto «…todos os custos de circulação que só se originam da transformação formal da mercadoria não lhe agregam valor » (108). Esses custos têm que ser repostos pelo sobre-produto e, portanto, constituem uma dedução da mais valia; são </a:t>
            </a:r>
            <a:r>
              <a:rPr lang="fr-BR" i="1" dirty="0"/>
              <a:t>custos falsos</a:t>
            </a:r>
          </a:p>
          <a:p>
            <a:r>
              <a:rPr lang="fr-BR" i="1" dirty="0"/>
              <a:t>Os custos que se originam da manutenção do estoque de mercadorias em estado de oferta (MEE) são ambíguos pois se originam da circulação, mas o trabalho e materiais nela envolvidos agem sobre a conservação do valor de uso e não sobre a mera transformação de forma do valor. Encarecem o preço das mercadorias na medida dos custos materiais e </a:t>
            </a:r>
            <a:r>
              <a:rPr lang="fr-BR" i="1"/>
              <a:t>de salários </a:t>
            </a:r>
            <a:r>
              <a:rPr lang="fr-BR" i="1" dirty="0"/>
              <a:t>necessários à conservação do produto</a:t>
            </a:r>
          </a:p>
          <a:p>
            <a:r>
              <a:rPr lang="fr-BR" dirty="0"/>
              <a:t>A indústria do transporte aparece como um processo de produção dentro do processo de circulação. Os custos de transporte aumentam o valor do produto pois lhe agregam o valor do capital constante consumido mais o novo valor gerado pela força de trabalho (v + m)</a:t>
            </a:r>
          </a:p>
        </p:txBody>
      </p:sp>
    </p:spTree>
    <p:extLst>
      <p:ext uri="{BB962C8B-B14F-4D97-AF65-F5344CB8AC3E}">
        <p14:creationId xmlns:p14="http://schemas.microsoft.com/office/powerpoint/2010/main" val="35477534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251D72-2660-914D-9A44-B1DFAB9EAC6D}"/>
              </a:ext>
            </a:extLst>
          </p:cNvPr>
          <p:cNvSpPr>
            <a:spLocks noGrp="1"/>
          </p:cNvSpPr>
          <p:nvPr>
            <p:ph type="title"/>
          </p:nvPr>
        </p:nvSpPr>
        <p:spPr/>
        <p:txBody>
          <a:bodyPr/>
          <a:lstStyle/>
          <a:p>
            <a:pPr algn="ctr"/>
            <a:r>
              <a:rPr lang="fr-BR" dirty="0"/>
              <a:t>Referências</a:t>
            </a:r>
          </a:p>
        </p:txBody>
      </p:sp>
      <p:sp>
        <p:nvSpPr>
          <p:cNvPr id="3" name="Espace réservé du contenu 2">
            <a:extLst>
              <a:ext uri="{FF2B5EF4-FFF2-40B4-BE49-F238E27FC236}">
                <a16:creationId xmlns:a16="http://schemas.microsoft.com/office/drawing/2014/main" id="{096D0389-07F1-F240-9C82-2C982DF92887}"/>
              </a:ext>
            </a:extLst>
          </p:cNvPr>
          <p:cNvSpPr>
            <a:spLocks noGrp="1"/>
          </p:cNvSpPr>
          <p:nvPr>
            <p:ph idx="1"/>
          </p:nvPr>
        </p:nvSpPr>
        <p:spPr/>
        <p:txBody>
          <a:bodyPr/>
          <a:lstStyle/>
          <a:p>
            <a:endParaRPr lang="fr-BR" dirty="0"/>
          </a:p>
          <a:p>
            <a:endParaRPr lang="fr-BR" dirty="0"/>
          </a:p>
          <a:p>
            <a:r>
              <a:rPr lang="fr-BR" dirty="0"/>
              <a:t>Marx, K. </a:t>
            </a:r>
            <a:r>
              <a:rPr lang="fr-BR" i="1" dirty="0"/>
              <a:t>O Capital</a:t>
            </a:r>
            <a:r>
              <a:rPr lang="fr-BR" dirty="0"/>
              <a:t>, Livro II, O Processo de Circulação do Capital, Capítulo VI, Custos de Circulação. São Paulo: Abril S.A. Cultural, 1985, 2a. Edição, pgs. 117-133.</a:t>
            </a:r>
          </a:p>
        </p:txBody>
      </p:sp>
    </p:spTree>
    <p:extLst>
      <p:ext uri="{BB962C8B-B14F-4D97-AF65-F5344CB8AC3E}">
        <p14:creationId xmlns:p14="http://schemas.microsoft.com/office/powerpoint/2010/main" val="95284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6CFD71-30F5-2E4A-AD85-BC166EAB6958}"/>
              </a:ext>
            </a:extLst>
          </p:cNvPr>
          <p:cNvSpPr>
            <a:spLocks noGrp="1"/>
          </p:cNvSpPr>
          <p:nvPr>
            <p:ph type="title"/>
          </p:nvPr>
        </p:nvSpPr>
        <p:spPr/>
        <p:txBody>
          <a:bodyPr>
            <a:normAutofit/>
          </a:bodyPr>
          <a:lstStyle/>
          <a:p>
            <a:r>
              <a:rPr lang="fr-BR" sz="3600" dirty="0"/>
              <a:t>… Introdução</a:t>
            </a:r>
          </a:p>
        </p:txBody>
      </p:sp>
      <p:sp>
        <p:nvSpPr>
          <p:cNvPr id="3" name="Espace réservé du contenu 2">
            <a:extLst>
              <a:ext uri="{FF2B5EF4-FFF2-40B4-BE49-F238E27FC236}">
                <a16:creationId xmlns:a16="http://schemas.microsoft.com/office/drawing/2014/main" id="{B2A35B69-A38D-FA41-A36E-C391736F2C6B}"/>
              </a:ext>
            </a:extLst>
          </p:cNvPr>
          <p:cNvSpPr>
            <a:spLocks noGrp="1"/>
          </p:cNvSpPr>
          <p:nvPr>
            <p:ph idx="1"/>
          </p:nvPr>
        </p:nvSpPr>
        <p:spPr>
          <a:xfrm>
            <a:off x="505609" y="1861072"/>
            <a:ext cx="11112649" cy="4722607"/>
          </a:xfrm>
        </p:spPr>
        <p:txBody>
          <a:bodyPr>
            <a:normAutofit/>
          </a:bodyPr>
          <a:lstStyle/>
          <a:p>
            <a:pPr marL="0" indent="0">
              <a:buNone/>
            </a:pPr>
            <a:r>
              <a:rPr lang="fr-BR" sz="2000" dirty="0"/>
              <a:t>		            Tempo de produção dos meios de produção</a:t>
            </a:r>
          </a:p>
          <a:p>
            <a:pPr marL="0" indent="0" algn="ctr">
              <a:buNone/>
            </a:pPr>
            <a:endParaRPr lang="fr-BR" sz="1600" dirty="0"/>
          </a:p>
          <a:p>
            <a:pPr marL="0" indent="0">
              <a:lnSpc>
                <a:spcPct val="20000"/>
              </a:lnSpc>
              <a:buNone/>
            </a:pPr>
            <a:r>
              <a:rPr lang="fr-BR" sz="1600" dirty="0"/>
              <a:t>			capital</a:t>
            </a:r>
          </a:p>
          <a:p>
            <a:pPr marL="0" indent="0">
              <a:lnSpc>
                <a:spcPct val="20000"/>
              </a:lnSpc>
              <a:buNone/>
            </a:pPr>
            <a:r>
              <a:rPr lang="fr-FR" sz="1600" dirty="0"/>
              <a:t>		                 p</a:t>
            </a:r>
            <a:r>
              <a:rPr lang="fr-BR" sz="1600" dirty="0"/>
              <a:t>rodutivo </a:t>
            </a:r>
          </a:p>
          <a:p>
            <a:pPr marL="0" indent="0">
              <a:lnSpc>
                <a:spcPct val="20000"/>
              </a:lnSpc>
              <a:buNone/>
            </a:pPr>
            <a:r>
              <a:rPr lang="fr-BR" sz="1600" dirty="0"/>
              <a:t>			latente</a:t>
            </a:r>
          </a:p>
          <a:p>
            <a:pPr marL="0" indent="0">
              <a:lnSpc>
                <a:spcPct val="0"/>
              </a:lnSpc>
              <a:buNone/>
            </a:pPr>
            <a:r>
              <a:rPr lang="fr-BR" sz="1600" i="1" dirty="0"/>
              <a:t>				         </a:t>
            </a:r>
            <a:r>
              <a:rPr lang="fr-BR" i="1" dirty="0"/>
              <a:t>t</a:t>
            </a:r>
            <a:r>
              <a:rPr lang="fr-BR" i="1" baseline="-25000" dirty="0"/>
              <a:t>pt	             </a:t>
            </a:r>
            <a:r>
              <a:rPr lang="fr-BR" i="1" dirty="0"/>
              <a:t>t</a:t>
            </a:r>
            <a:r>
              <a:rPr lang="fr-BR" i="1" baseline="-25000" dirty="0"/>
              <a:t>pst</a:t>
            </a:r>
            <a:r>
              <a:rPr lang="fr-BR" i="1" dirty="0"/>
              <a:t>	 t</a:t>
            </a:r>
            <a:r>
              <a:rPr lang="fr-BR" i="1" baseline="-25000" dirty="0"/>
              <a:t>rft</a:t>
            </a:r>
            <a:endParaRPr lang="fr-BR" dirty="0"/>
          </a:p>
          <a:p>
            <a:pPr marL="0" indent="0" algn="ctr">
              <a:lnSpc>
                <a:spcPct val="60000"/>
              </a:lnSpc>
              <a:buNone/>
            </a:pPr>
            <a:r>
              <a:rPr lang="fr-BR" dirty="0"/>
              <a:t>D</a:t>
            </a:r>
            <a:r>
              <a:rPr lang="fr-BR" dirty="0">
                <a:solidFill>
                  <a:srgbClr val="0070C0"/>
                </a:solidFill>
              </a:rPr>
              <a:t>_________</a:t>
            </a:r>
            <a:r>
              <a:rPr lang="fr-BR" dirty="0"/>
              <a:t>  </a:t>
            </a:r>
            <a:r>
              <a:rPr lang="fr-BR" dirty="0">
                <a:solidFill>
                  <a:srgbClr val="FF0000"/>
                </a:solidFill>
              </a:rPr>
              <a:t>______  ______  ______  ______</a:t>
            </a:r>
            <a:r>
              <a:rPr lang="fr-BR" dirty="0"/>
              <a:t>  </a:t>
            </a:r>
            <a:r>
              <a:rPr lang="fr-BR" dirty="0">
                <a:solidFill>
                  <a:srgbClr val="0070C0"/>
                </a:solidFill>
              </a:rPr>
              <a:t>_________</a:t>
            </a:r>
            <a:r>
              <a:rPr lang="fr-BR" dirty="0"/>
              <a:t> _ _ _ _ D’</a:t>
            </a:r>
          </a:p>
          <a:p>
            <a:pPr marL="0" indent="0">
              <a:lnSpc>
                <a:spcPct val="60000"/>
              </a:lnSpc>
              <a:buNone/>
            </a:pPr>
            <a:r>
              <a:rPr lang="fr-BR" i="1" dirty="0"/>
              <a:t>	      </a:t>
            </a:r>
            <a:r>
              <a:rPr lang="fr-BR" i="1" dirty="0">
                <a:solidFill>
                  <a:srgbClr val="0070C0"/>
                </a:solidFill>
              </a:rPr>
              <a:t>t</a:t>
            </a:r>
            <a:r>
              <a:rPr lang="fr-BR" i="1" baseline="-25000" dirty="0">
                <a:solidFill>
                  <a:srgbClr val="0070C0"/>
                </a:solidFill>
              </a:rPr>
              <a:t>a</a:t>
            </a:r>
            <a:r>
              <a:rPr lang="fr-BR" i="1" baseline="-25000" dirty="0"/>
              <a:t>				   </a:t>
            </a:r>
            <a:r>
              <a:rPr lang="fr-BR" i="1" baseline="-25000" dirty="0">
                <a:solidFill>
                  <a:srgbClr val="FF0000"/>
                </a:solidFill>
              </a:rPr>
              <a:t> </a:t>
            </a:r>
            <a:r>
              <a:rPr lang="fr-BR" i="1" dirty="0">
                <a:solidFill>
                  <a:srgbClr val="FF0000"/>
                </a:solidFill>
              </a:rPr>
              <a:t>t</a:t>
            </a:r>
            <a:r>
              <a:rPr lang="fr-BR" i="1" baseline="-25000" dirty="0">
                <a:solidFill>
                  <a:srgbClr val="FF0000"/>
                </a:solidFill>
              </a:rPr>
              <a:t>p</a:t>
            </a:r>
            <a:r>
              <a:rPr lang="fr-BR" i="1" baseline="-25000" dirty="0"/>
              <a:t>			               </a:t>
            </a:r>
            <a:r>
              <a:rPr lang="fr-BR" i="1" dirty="0">
                <a:solidFill>
                  <a:srgbClr val="0070C0"/>
                </a:solidFill>
              </a:rPr>
              <a:t>t</a:t>
            </a:r>
            <a:r>
              <a:rPr lang="fr-BR" i="1" baseline="-25000" dirty="0">
                <a:solidFill>
                  <a:srgbClr val="0070C0"/>
                </a:solidFill>
              </a:rPr>
              <a:t>v</a:t>
            </a:r>
            <a:r>
              <a:rPr lang="fr-BR" i="1" baseline="-25000" dirty="0"/>
              <a:t>	      </a:t>
            </a:r>
            <a:r>
              <a:rPr lang="fr-BR" i="1" dirty="0"/>
              <a:t>t</a:t>
            </a:r>
            <a:r>
              <a:rPr lang="fr-BR" i="1" baseline="-25000" dirty="0"/>
              <a:t>tr</a:t>
            </a:r>
          </a:p>
          <a:p>
            <a:pPr marL="0" indent="0">
              <a:lnSpc>
                <a:spcPct val="50000"/>
              </a:lnSpc>
              <a:buNone/>
            </a:pPr>
            <a:endParaRPr lang="fr-BR" i="1" baseline="-25000" dirty="0"/>
          </a:p>
          <a:p>
            <a:pPr marL="0" indent="0">
              <a:lnSpc>
                <a:spcPct val="50000"/>
              </a:lnSpc>
              <a:buNone/>
            </a:pPr>
            <a:endParaRPr lang="fr-BR" i="1" baseline="-25000" dirty="0"/>
          </a:p>
          <a:p>
            <a:pPr marL="0" indent="0">
              <a:lnSpc>
                <a:spcPct val="50000"/>
              </a:lnSpc>
              <a:buNone/>
            </a:pPr>
            <a:endParaRPr lang="fr-BR" i="1" baseline="-25000" dirty="0"/>
          </a:p>
          <a:p>
            <a:pPr marL="0" indent="0">
              <a:lnSpc>
                <a:spcPct val="30000"/>
              </a:lnSpc>
              <a:buNone/>
            </a:pPr>
            <a:r>
              <a:rPr lang="fr-BR" sz="2400" i="1" baseline="-25000" dirty="0"/>
              <a:t>	     Custos		Custos					Custos	     Custos de           Custos de</a:t>
            </a:r>
          </a:p>
          <a:p>
            <a:pPr marL="0" indent="0">
              <a:lnSpc>
                <a:spcPct val="30000"/>
              </a:lnSpc>
              <a:buNone/>
            </a:pPr>
            <a:r>
              <a:rPr lang="fr-BR" sz="2400" i="1" baseline="-25000" dirty="0"/>
              <a:t>	de trabalho	    de				               de trabalho     armazenagem       transporte        </a:t>
            </a:r>
          </a:p>
          <a:p>
            <a:pPr marL="0" indent="0">
              <a:lnSpc>
                <a:spcPct val="10000"/>
              </a:lnSpc>
              <a:buNone/>
            </a:pPr>
            <a:r>
              <a:rPr lang="fr-FR" sz="2400" i="1" baseline="-25000" dirty="0"/>
              <a:t>	e materais	             </a:t>
            </a:r>
            <a:r>
              <a:rPr lang="fr-FR" sz="2400" i="1" baseline="-25000" dirty="0" err="1"/>
              <a:t>armazenagem</a:t>
            </a:r>
            <a:r>
              <a:rPr lang="fr-FR" sz="2400" i="1" baseline="-25000" dirty="0"/>
              <a:t>				               e </a:t>
            </a:r>
            <a:r>
              <a:rPr lang="fr-FR" sz="2400" i="1" baseline="-25000" dirty="0" err="1"/>
              <a:t>materiais</a:t>
            </a:r>
            <a:r>
              <a:rPr lang="fr-FR" sz="2400" i="1" baseline="-25000" dirty="0"/>
              <a:t>      e </a:t>
            </a:r>
            <a:r>
              <a:rPr lang="fr-FR" sz="2400" i="1" baseline="-25000" dirty="0" err="1"/>
              <a:t>conservação</a:t>
            </a:r>
            <a:r>
              <a:rPr lang="fr-FR" sz="2400" i="1" baseline="-25000" dirty="0"/>
              <a:t>					       </a:t>
            </a:r>
          </a:p>
          <a:p>
            <a:pPr marL="0" indent="0">
              <a:lnSpc>
                <a:spcPct val="10000"/>
              </a:lnSpc>
              <a:buNone/>
            </a:pPr>
            <a:r>
              <a:rPr lang="fr-FR" sz="2400" i="1" baseline="-25000" dirty="0"/>
              <a:t>	de </a:t>
            </a:r>
            <a:r>
              <a:rPr lang="fr-FR" sz="2400" i="1" baseline="-25000" dirty="0" err="1"/>
              <a:t>compra</a:t>
            </a:r>
            <a:r>
              <a:rPr lang="fr-FR" sz="2400" i="1" baseline="-25000" dirty="0"/>
              <a:t>.             e </a:t>
            </a:r>
            <a:r>
              <a:rPr lang="fr-FR" sz="2400" i="1" baseline="-25000" dirty="0" err="1"/>
              <a:t>conservação</a:t>
            </a:r>
            <a:r>
              <a:rPr lang="fr-FR" sz="2400" i="1" baseline="-25000" dirty="0"/>
              <a:t>				                 de venda	       da MEE  </a:t>
            </a:r>
          </a:p>
          <a:p>
            <a:pPr marL="0" indent="0">
              <a:lnSpc>
                <a:spcPct val="10000"/>
              </a:lnSpc>
              <a:buNone/>
            </a:pPr>
            <a:r>
              <a:rPr lang="fr-FR" sz="2400" i="1" baseline="-25000" dirty="0"/>
              <a:t>						</a:t>
            </a:r>
            <a:endParaRPr lang="fr-BR" sz="2000" i="1" dirty="0"/>
          </a:p>
          <a:p>
            <a:pPr marL="0" indent="0" algn="ctr">
              <a:lnSpc>
                <a:spcPct val="40000"/>
              </a:lnSpc>
              <a:buNone/>
            </a:pPr>
            <a:r>
              <a:rPr lang="fr-BR" sz="2000" i="1" dirty="0"/>
              <a:t>t</a:t>
            </a:r>
            <a:r>
              <a:rPr lang="fr-BR" sz="2000" i="1" baseline="-25000" dirty="0"/>
              <a:t>pt</a:t>
            </a:r>
            <a:r>
              <a:rPr lang="fr-BR" sz="2400" i="1" baseline="-25000" dirty="0"/>
              <a:t> </a:t>
            </a:r>
            <a:r>
              <a:rPr lang="fr-FR" sz="2400" i="1" baseline="-25000" dirty="0"/>
              <a:t>= tempo de </a:t>
            </a:r>
            <a:r>
              <a:rPr lang="fr-FR" sz="2400" i="1" baseline="-25000" dirty="0" err="1"/>
              <a:t>produção</a:t>
            </a:r>
            <a:r>
              <a:rPr lang="fr-FR" sz="2400" i="1" baseline="-25000" dirty="0"/>
              <a:t> com </a:t>
            </a:r>
            <a:r>
              <a:rPr lang="fr-FR" sz="2400" i="1" baseline="-25000" dirty="0" err="1"/>
              <a:t>trabalho</a:t>
            </a:r>
            <a:r>
              <a:rPr lang="fr-FR" sz="2400" i="1" baseline="-25000" dirty="0"/>
              <a:t>; </a:t>
            </a:r>
            <a:r>
              <a:rPr lang="fr-BR" sz="2000" i="1" dirty="0"/>
              <a:t>t</a:t>
            </a:r>
            <a:r>
              <a:rPr lang="fr-BR" sz="2000" i="1" baseline="-25000" dirty="0"/>
              <a:t>pst </a:t>
            </a:r>
            <a:r>
              <a:rPr lang="fr-FR" sz="2400" i="1" baseline="-25000" dirty="0"/>
              <a:t>= tempo de </a:t>
            </a:r>
            <a:r>
              <a:rPr lang="fr-FR" sz="2400" i="1" baseline="-25000" dirty="0" err="1"/>
              <a:t>produção</a:t>
            </a:r>
            <a:r>
              <a:rPr lang="fr-FR" sz="2400" i="1" baseline="-25000" dirty="0"/>
              <a:t> </a:t>
            </a:r>
            <a:r>
              <a:rPr lang="fr-FR" sz="2400" i="1" baseline="-25000" dirty="0" err="1"/>
              <a:t>sem</a:t>
            </a:r>
            <a:r>
              <a:rPr lang="fr-FR" sz="2400" i="1" baseline="-25000" dirty="0"/>
              <a:t> </a:t>
            </a:r>
            <a:r>
              <a:rPr lang="fr-FR" sz="2400" i="1" baseline="-25000" dirty="0" err="1"/>
              <a:t>trabalho</a:t>
            </a:r>
            <a:r>
              <a:rPr lang="fr-FR" sz="2400" i="1" baseline="-25000" dirty="0"/>
              <a:t>; </a:t>
            </a:r>
            <a:r>
              <a:rPr lang="fr-BR" sz="2000" i="1" dirty="0"/>
              <a:t>t</a:t>
            </a:r>
            <a:r>
              <a:rPr lang="fr-BR" sz="2000" i="1" baseline="-25000" dirty="0"/>
              <a:t>rft</a:t>
            </a:r>
            <a:r>
              <a:rPr lang="fr-BR" sz="2400" dirty="0"/>
              <a:t> </a:t>
            </a:r>
            <a:r>
              <a:rPr lang="fr-FR" sz="2400" i="1" baseline="-25000" dirty="0"/>
              <a:t>= tempo de </a:t>
            </a:r>
            <a:r>
              <a:rPr lang="fr-FR" sz="2400" i="1" baseline="-25000" dirty="0" err="1"/>
              <a:t>repouso</a:t>
            </a:r>
            <a:r>
              <a:rPr lang="fr-FR" sz="2400" i="1" baseline="-25000" dirty="0"/>
              <a:t> da FT</a:t>
            </a:r>
          </a:p>
          <a:p>
            <a:pPr marL="0" indent="0" algn="ctr">
              <a:lnSpc>
                <a:spcPct val="40000"/>
              </a:lnSpc>
              <a:buNone/>
            </a:pPr>
            <a:r>
              <a:rPr lang="fr-BR" sz="2000" i="1" dirty="0"/>
              <a:t>t</a:t>
            </a:r>
            <a:r>
              <a:rPr lang="fr-BR" sz="2000" i="1" baseline="-25000" dirty="0"/>
              <a:t>tr</a:t>
            </a:r>
            <a:r>
              <a:rPr lang="fr-FR" sz="2400" i="1" baseline="-25000" dirty="0"/>
              <a:t> = tempo de transporte</a:t>
            </a:r>
            <a:endParaRPr lang="fr-BR" sz="2000" dirty="0"/>
          </a:p>
        </p:txBody>
      </p:sp>
      <p:cxnSp>
        <p:nvCxnSpPr>
          <p:cNvPr id="5" name="Connecteur droit avec flèche 4">
            <a:extLst>
              <a:ext uri="{FF2B5EF4-FFF2-40B4-BE49-F238E27FC236}">
                <a16:creationId xmlns:a16="http://schemas.microsoft.com/office/drawing/2014/main" id="{C21F652D-C3B7-374A-A002-6C02CF61C0B2}"/>
              </a:ext>
            </a:extLst>
          </p:cNvPr>
          <p:cNvCxnSpPr>
            <a:cxnSpLocks/>
          </p:cNvCxnSpPr>
          <p:nvPr/>
        </p:nvCxnSpPr>
        <p:spPr>
          <a:xfrm>
            <a:off x="2086984" y="4066391"/>
            <a:ext cx="0" cy="623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E069241D-B674-6045-93E0-A0103878F408}"/>
              </a:ext>
            </a:extLst>
          </p:cNvPr>
          <p:cNvCxnSpPr/>
          <p:nvPr/>
        </p:nvCxnSpPr>
        <p:spPr>
          <a:xfrm>
            <a:off x="3646842" y="3646842"/>
            <a:ext cx="0" cy="1097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8EB026BE-5830-2047-9FE2-66FB496E5889}"/>
              </a:ext>
            </a:extLst>
          </p:cNvPr>
          <p:cNvCxnSpPr>
            <a:cxnSpLocks/>
          </p:cNvCxnSpPr>
          <p:nvPr/>
        </p:nvCxnSpPr>
        <p:spPr>
          <a:xfrm>
            <a:off x="8934223" y="4056532"/>
            <a:ext cx="474015" cy="741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Forme libre 9">
            <a:extLst>
              <a:ext uri="{FF2B5EF4-FFF2-40B4-BE49-F238E27FC236}">
                <a16:creationId xmlns:a16="http://schemas.microsoft.com/office/drawing/2014/main" id="{D336B524-BBEB-E44C-A227-E38EC1DC0B82}"/>
              </a:ext>
            </a:extLst>
          </p:cNvPr>
          <p:cNvSpPr/>
          <p:nvPr/>
        </p:nvSpPr>
        <p:spPr>
          <a:xfrm>
            <a:off x="1301675" y="4744122"/>
            <a:ext cx="1409252" cy="925156"/>
          </a:xfrm>
          <a:custGeom>
            <a:avLst/>
            <a:gdLst>
              <a:gd name="connsiteX0" fmla="*/ 645459 w 1409252"/>
              <a:gd name="connsiteY0" fmla="*/ 10757 h 1215658"/>
              <a:gd name="connsiteX1" fmla="*/ 516367 w 1409252"/>
              <a:gd name="connsiteY1" fmla="*/ 32273 h 1215658"/>
              <a:gd name="connsiteX2" fmla="*/ 451821 w 1409252"/>
              <a:gd name="connsiteY2" fmla="*/ 53788 h 1215658"/>
              <a:gd name="connsiteX3" fmla="*/ 387276 w 1409252"/>
              <a:gd name="connsiteY3" fmla="*/ 96818 h 1215658"/>
              <a:gd name="connsiteX4" fmla="*/ 355003 w 1409252"/>
              <a:gd name="connsiteY4" fmla="*/ 118334 h 1215658"/>
              <a:gd name="connsiteX5" fmla="*/ 301214 w 1409252"/>
              <a:gd name="connsiteY5" fmla="*/ 172122 h 1215658"/>
              <a:gd name="connsiteX6" fmla="*/ 215153 w 1409252"/>
              <a:gd name="connsiteY6" fmla="*/ 247425 h 1215658"/>
              <a:gd name="connsiteX7" fmla="*/ 193638 w 1409252"/>
              <a:gd name="connsiteY7" fmla="*/ 268941 h 1215658"/>
              <a:gd name="connsiteX8" fmla="*/ 172123 w 1409252"/>
              <a:gd name="connsiteY8" fmla="*/ 301214 h 1215658"/>
              <a:gd name="connsiteX9" fmla="*/ 118334 w 1409252"/>
              <a:gd name="connsiteY9" fmla="*/ 355002 h 1215658"/>
              <a:gd name="connsiteX10" fmla="*/ 96819 w 1409252"/>
              <a:gd name="connsiteY10" fmla="*/ 387275 h 1215658"/>
              <a:gd name="connsiteX11" fmla="*/ 21516 w 1409252"/>
              <a:gd name="connsiteY11" fmla="*/ 484094 h 1215658"/>
              <a:gd name="connsiteX12" fmla="*/ 0 w 1409252"/>
              <a:gd name="connsiteY12" fmla="*/ 548640 h 1215658"/>
              <a:gd name="connsiteX13" fmla="*/ 10758 w 1409252"/>
              <a:gd name="connsiteY13" fmla="*/ 720762 h 1215658"/>
              <a:gd name="connsiteX14" fmla="*/ 32273 w 1409252"/>
              <a:gd name="connsiteY14" fmla="*/ 817581 h 1215658"/>
              <a:gd name="connsiteX15" fmla="*/ 53789 w 1409252"/>
              <a:gd name="connsiteY15" fmla="*/ 882127 h 1215658"/>
              <a:gd name="connsiteX16" fmla="*/ 96819 w 1409252"/>
              <a:gd name="connsiteY16" fmla="*/ 946673 h 1215658"/>
              <a:gd name="connsiteX17" fmla="*/ 139850 w 1409252"/>
              <a:gd name="connsiteY17" fmla="*/ 1000461 h 1215658"/>
              <a:gd name="connsiteX18" fmla="*/ 172123 w 1409252"/>
              <a:gd name="connsiteY18" fmla="*/ 1021976 h 1215658"/>
              <a:gd name="connsiteX19" fmla="*/ 225911 w 1409252"/>
              <a:gd name="connsiteY19" fmla="*/ 1075764 h 1215658"/>
              <a:gd name="connsiteX20" fmla="*/ 279699 w 1409252"/>
              <a:gd name="connsiteY20" fmla="*/ 1108037 h 1215658"/>
              <a:gd name="connsiteX21" fmla="*/ 365760 w 1409252"/>
              <a:gd name="connsiteY21" fmla="*/ 1151068 h 1215658"/>
              <a:gd name="connsiteX22" fmla="*/ 430306 w 1409252"/>
              <a:gd name="connsiteY22" fmla="*/ 1172583 h 1215658"/>
              <a:gd name="connsiteX23" fmla="*/ 462579 w 1409252"/>
              <a:gd name="connsiteY23" fmla="*/ 1183341 h 1215658"/>
              <a:gd name="connsiteX24" fmla="*/ 505610 w 1409252"/>
              <a:gd name="connsiteY24" fmla="*/ 1194098 h 1215658"/>
              <a:gd name="connsiteX25" fmla="*/ 753036 w 1409252"/>
              <a:gd name="connsiteY25" fmla="*/ 1204856 h 1215658"/>
              <a:gd name="connsiteX26" fmla="*/ 806824 w 1409252"/>
              <a:gd name="connsiteY26" fmla="*/ 1215614 h 1215658"/>
              <a:gd name="connsiteX27" fmla="*/ 1097280 w 1409252"/>
              <a:gd name="connsiteY27" fmla="*/ 1194098 h 1215658"/>
              <a:gd name="connsiteX28" fmla="*/ 1161826 w 1409252"/>
              <a:gd name="connsiteY28" fmla="*/ 1151068 h 1215658"/>
              <a:gd name="connsiteX29" fmla="*/ 1194099 w 1409252"/>
              <a:gd name="connsiteY29" fmla="*/ 1129553 h 1215658"/>
              <a:gd name="connsiteX30" fmla="*/ 1215614 w 1409252"/>
              <a:gd name="connsiteY30" fmla="*/ 1097280 h 1215658"/>
              <a:gd name="connsiteX31" fmla="*/ 1269403 w 1409252"/>
              <a:gd name="connsiteY31" fmla="*/ 1054249 h 1215658"/>
              <a:gd name="connsiteX32" fmla="*/ 1312433 w 1409252"/>
              <a:gd name="connsiteY32" fmla="*/ 989703 h 1215658"/>
              <a:gd name="connsiteX33" fmla="*/ 1323191 w 1409252"/>
              <a:gd name="connsiteY33" fmla="*/ 957430 h 1215658"/>
              <a:gd name="connsiteX34" fmla="*/ 1344706 w 1409252"/>
              <a:gd name="connsiteY34" fmla="*/ 925157 h 1215658"/>
              <a:gd name="connsiteX35" fmla="*/ 1366221 w 1409252"/>
              <a:gd name="connsiteY35" fmla="*/ 860611 h 1215658"/>
              <a:gd name="connsiteX36" fmla="*/ 1376979 w 1409252"/>
              <a:gd name="connsiteY36" fmla="*/ 828338 h 1215658"/>
              <a:gd name="connsiteX37" fmla="*/ 1398494 w 1409252"/>
              <a:gd name="connsiteY37" fmla="*/ 763793 h 1215658"/>
              <a:gd name="connsiteX38" fmla="*/ 1409252 w 1409252"/>
              <a:gd name="connsiteY38" fmla="*/ 731520 h 1215658"/>
              <a:gd name="connsiteX39" fmla="*/ 1398494 w 1409252"/>
              <a:gd name="connsiteY39" fmla="*/ 623943 h 1215658"/>
              <a:gd name="connsiteX40" fmla="*/ 1387737 w 1409252"/>
              <a:gd name="connsiteY40" fmla="*/ 591670 h 1215658"/>
              <a:gd name="connsiteX41" fmla="*/ 1355464 w 1409252"/>
              <a:gd name="connsiteY41" fmla="*/ 484094 h 1215658"/>
              <a:gd name="connsiteX42" fmla="*/ 1333949 w 1409252"/>
              <a:gd name="connsiteY42" fmla="*/ 419548 h 1215658"/>
              <a:gd name="connsiteX43" fmla="*/ 1301676 w 1409252"/>
              <a:gd name="connsiteY43" fmla="*/ 311971 h 1215658"/>
              <a:gd name="connsiteX44" fmla="*/ 1290918 w 1409252"/>
              <a:gd name="connsiteY44" fmla="*/ 279698 h 1215658"/>
              <a:gd name="connsiteX45" fmla="*/ 1280160 w 1409252"/>
              <a:gd name="connsiteY45" fmla="*/ 247425 h 1215658"/>
              <a:gd name="connsiteX46" fmla="*/ 1258645 w 1409252"/>
              <a:gd name="connsiteY46" fmla="*/ 215153 h 1215658"/>
              <a:gd name="connsiteX47" fmla="*/ 1237130 w 1409252"/>
              <a:gd name="connsiteY47" fmla="*/ 193637 h 1215658"/>
              <a:gd name="connsiteX48" fmla="*/ 1194099 w 1409252"/>
              <a:gd name="connsiteY48" fmla="*/ 129091 h 1215658"/>
              <a:gd name="connsiteX49" fmla="*/ 1161826 w 1409252"/>
              <a:gd name="connsiteY49" fmla="*/ 107576 h 1215658"/>
              <a:gd name="connsiteX50" fmla="*/ 1097280 w 1409252"/>
              <a:gd name="connsiteY50" fmla="*/ 53788 h 1215658"/>
              <a:gd name="connsiteX51" fmla="*/ 1032734 w 1409252"/>
              <a:gd name="connsiteY51" fmla="*/ 32273 h 1215658"/>
              <a:gd name="connsiteX52" fmla="*/ 1000461 w 1409252"/>
              <a:gd name="connsiteY52" fmla="*/ 21515 h 1215658"/>
              <a:gd name="connsiteX53" fmla="*/ 968189 w 1409252"/>
              <a:gd name="connsiteY53" fmla="*/ 10757 h 1215658"/>
              <a:gd name="connsiteX54" fmla="*/ 914400 w 1409252"/>
              <a:gd name="connsiteY54" fmla="*/ 0 h 1215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409252" h="1215658">
                <a:moveTo>
                  <a:pt x="645459" y="10757"/>
                </a:moveTo>
                <a:cubicBezTo>
                  <a:pt x="613133" y="15375"/>
                  <a:pt x="550975" y="22835"/>
                  <a:pt x="516367" y="32273"/>
                </a:cubicBezTo>
                <a:cubicBezTo>
                  <a:pt x="494487" y="38240"/>
                  <a:pt x="470691" y="41208"/>
                  <a:pt x="451821" y="53788"/>
                </a:cubicBezTo>
                <a:lnTo>
                  <a:pt x="387276" y="96818"/>
                </a:lnTo>
                <a:cubicBezTo>
                  <a:pt x="376518" y="103990"/>
                  <a:pt x="364145" y="109192"/>
                  <a:pt x="355003" y="118334"/>
                </a:cubicBezTo>
                <a:cubicBezTo>
                  <a:pt x="337073" y="136263"/>
                  <a:pt x="322312" y="158057"/>
                  <a:pt x="301214" y="172122"/>
                </a:cubicBezTo>
                <a:cubicBezTo>
                  <a:pt x="247845" y="207701"/>
                  <a:pt x="278081" y="184496"/>
                  <a:pt x="215153" y="247425"/>
                </a:cubicBezTo>
                <a:cubicBezTo>
                  <a:pt x="207981" y="254597"/>
                  <a:pt x="199264" y="260502"/>
                  <a:pt x="193638" y="268941"/>
                </a:cubicBezTo>
                <a:cubicBezTo>
                  <a:pt x="186466" y="279699"/>
                  <a:pt x="180637" y="291484"/>
                  <a:pt x="172123" y="301214"/>
                </a:cubicBezTo>
                <a:cubicBezTo>
                  <a:pt x="155426" y="320296"/>
                  <a:pt x="132399" y="333904"/>
                  <a:pt x="118334" y="355002"/>
                </a:cubicBezTo>
                <a:cubicBezTo>
                  <a:pt x="111162" y="365760"/>
                  <a:pt x="105096" y="377343"/>
                  <a:pt x="96819" y="387275"/>
                </a:cubicBezTo>
                <a:cubicBezTo>
                  <a:pt x="65878" y="424405"/>
                  <a:pt x="39644" y="429712"/>
                  <a:pt x="21516" y="484094"/>
                </a:cubicBezTo>
                <a:lnTo>
                  <a:pt x="0" y="548640"/>
                </a:lnTo>
                <a:cubicBezTo>
                  <a:pt x="3586" y="606014"/>
                  <a:pt x="5308" y="663535"/>
                  <a:pt x="10758" y="720762"/>
                </a:cubicBezTo>
                <a:cubicBezTo>
                  <a:pt x="12186" y="735751"/>
                  <a:pt x="26971" y="799908"/>
                  <a:pt x="32273" y="817581"/>
                </a:cubicBezTo>
                <a:cubicBezTo>
                  <a:pt x="38790" y="839304"/>
                  <a:pt x="41209" y="863257"/>
                  <a:pt x="53789" y="882127"/>
                </a:cubicBezTo>
                <a:lnTo>
                  <a:pt x="96819" y="946673"/>
                </a:lnTo>
                <a:cubicBezTo>
                  <a:pt x="112794" y="970635"/>
                  <a:pt x="117952" y="982943"/>
                  <a:pt x="139850" y="1000461"/>
                </a:cubicBezTo>
                <a:cubicBezTo>
                  <a:pt x="149946" y="1008538"/>
                  <a:pt x="161365" y="1014804"/>
                  <a:pt x="172123" y="1021976"/>
                </a:cubicBezTo>
                <a:cubicBezTo>
                  <a:pt x="209007" y="1077303"/>
                  <a:pt x="174683" y="1034781"/>
                  <a:pt x="225911" y="1075764"/>
                </a:cubicBezTo>
                <a:cubicBezTo>
                  <a:pt x="268102" y="1109518"/>
                  <a:pt x="223652" y="1089356"/>
                  <a:pt x="279699" y="1108037"/>
                </a:cubicBezTo>
                <a:cubicBezTo>
                  <a:pt x="317250" y="1145590"/>
                  <a:pt x="291593" y="1126346"/>
                  <a:pt x="365760" y="1151068"/>
                </a:cubicBezTo>
                <a:lnTo>
                  <a:pt x="430306" y="1172583"/>
                </a:lnTo>
                <a:cubicBezTo>
                  <a:pt x="441064" y="1176169"/>
                  <a:pt x="451578" y="1180591"/>
                  <a:pt x="462579" y="1183341"/>
                </a:cubicBezTo>
                <a:cubicBezTo>
                  <a:pt x="476923" y="1186927"/>
                  <a:pt x="490865" y="1193006"/>
                  <a:pt x="505610" y="1194098"/>
                </a:cubicBezTo>
                <a:cubicBezTo>
                  <a:pt x="587938" y="1200196"/>
                  <a:pt x="670561" y="1201270"/>
                  <a:pt x="753036" y="1204856"/>
                </a:cubicBezTo>
                <a:cubicBezTo>
                  <a:pt x="770965" y="1208442"/>
                  <a:pt x="788540" y="1215614"/>
                  <a:pt x="806824" y="1215614"/>
                </a:cubicBezTo>
                <a:cubicBezTo>
                  <a:pt x="1003818" y="1215614"/>
                  <a:pt x="979470" y="1217661"/>
                  <a:pt x="1097280" y="1194098"/>
                </a:cubicBezTo>
                <a:lnTo>
                  <a:pt x="1161826" y="1151068"/>
                </a:lnTo>
                <a:lnTo>
                  <a:pt x="1194099" y="1129553"/>
                </a:lnTo>
                <a:cubicBezTo>
                  <a:pt x="1201271" y="1118795"/>
                  <a:pt x="1207537" y="1107376"/>
                  <a:pt x="1215614" y="1097280"/>
                </a:cubicBezTo>
                <a:cubicBezTo>
                  <a:pt x="1233133" y="1075381"/>
                  <a:pt x="1245439" y="1070225"/>
                  <a:pt x="1269403" y="1054249"/>
                </a:cubicBezTo>
                <a:cubicBezTo>
                  <a:pt x="1283746" y="1032734"/>
                  <a:pt x="1304256" y="1014234"/>
                  <a:pt x="1312433" y="989703"/>
                </a:cubicBezTo>
                <a:cubicBezTo>
                  <a:pt x="1316019" y="978945"/>
                  <a:pt x="1318120" y="967572"/>
                  <a:pt x="1323191" y="957430"/>
                </a:cubicBezTo>
                <a:cubicBezTo>
                  <a:pt x="1328973" y="945866"/>
                  <a:pt x="1339455" y="936972"/>
                  <a:pt x="1344706" y="925157"/>
                </a:cubicBezTo>
                <a:cubicBezTo>
                  <a:pt x="1353917" y="904433"/>
                  <a:pt x="1359049" y="882126"/>
                  <a:pt x="1366221" y="860611"/>
                </a:cubicBezTo>
                <a:lnTo>
                  <a:pt x="1376979" y="828338"/>
                </a:lnTo>
                <a:lnTo>
                  <a:pt x="1398494" y="763793"/>
                </a:lnTo>
                <a:lnTo>
                  <a:pt x="1409252" y="731520"/>
                </a:lnTo>
                <a:cubicBezTo>
                  <a:pt x="1405666" y="695661"/>
                  <a:pt x="1403974" y="659562"/>
                  <a:pt x="1398494" y="623943"/>
                </a:cubicBezTo>
                <a:cubicBezTo>
                  <a:pt x="1396770" y="612735"/>
                  <a:pt x="1390852" y="602573"/>
                  <a:pt x="1387737" y="591670"/>
                </a:cubicBezTo>
                <a:cubicBezTo>
                  <a:pt x="1355229" y="477890"/>
                  <a:pt x="1406580" y="637443"/>
                  <a:pt x="1355464" y="484094"/>
                </a:cubicBezTo>
                <a:lnTo>
                  <a:pt x="1333949" y="419548"/>
                </a:lnTo>
                <a:cubicBezTo>
                  <a:pt x="1317691" y="354518"/>
                  <a:pt x="1327865" y="390539"/>
                  <a:pt x="1301676" y="311971"/>
                </a:cubicBezTo>
                <a:lnTo>
                  <a:pt x="1290918" y="279698"/>
                </a:lnTo>
                <a:cubicBezTo>
                  <a:pt x="1287332" y="268940"/>
                  <a:pt x="1286450" y="256860"/>
                  <a:pt x="1280160" y="247425"/>
                </a:cubicBezTo>
                <a:cubicBezTo>
                  <a:pt x="1272988" y="236668"/>
                  <a:pt x="1266721" y="225249"/>
                  <a:pt x="1258645" y="215153"/>
                </a:cubicBezTo>
                <a:cubicBezTo>
                  <a:pt x="1252309" y="207233"/>
                  <a:pt x="1243215" y="201751"/>
                  <a:pt x="1237130" y="193637"/>
                </a:cubicBezTo>
                <a:cubicBezTo>
                  <a:pt x="1221615" y="172950"/>
                  <a:pt x="1215614" y="143434"/>
                  <a:pt x="1194099" y="129091"/>
                </a:cubicBezTo>
                <a:cubicBezTo>
                  <a:pt x="1183341" y="121919"/>
                  <a:pt x="1171758" y="115853"/>
                  <a:pt x="1161826" y="107576"/>
                </a:cubicBezTo>
                <a:cubicBezTo>
                  <a:pt x="1132872" y="83448"/>
                  <a:pt x="1131621" y="69051"/>
                  <a:pt x="1097280" y="53788"/>
                </a:cubicBezTo>
                <a:cubicBezTo>
                  <a:pt x="1076556" y="44577"/>
                  <a:pt x="1054249" y="39445"/>
                  <a:pt x="1032734" y="32273"/>
                </a:cubicBezTo>
                <a:lnTo>
                  <a:pt x="1000461" y="21515"/>
                </a:lnTo>
                <a:cubicBezTo>
                  <a:pt x="989704" y="17929"/>
                  <a:pt x="979308" y="12981"/>
                  <a:pt x="968189" y="10757"/>
                </a:cubicBezTo>
                <a:lnTo>
                  <a:pt x="91440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sp>
        <p:nvSpPr>
          <p:cNvPr id="11" name="Forme libre 10">
            <a:extLst>
              <a:ext uri="{FF2B5EF4-FFF2-40B4-BE49-F238E27FC236}">
                <a16:creationId xmlns:a16="http://schemas.microsoft.com/office/drawing/2014/main" id="{3D9836BC-9C19-014D-BB0A-95DC6A25BAFD}"/>
              </a:ext>
            </a:extLst>
          </p:cNvPr>
          <p:cNvSpPr/>
          <p:nvPr/>
        </p:nvSpPr>
        <p:spPr>
          <a:xfrm>
            <a:off x="2751946" y="4797911"/>
            <a:ext cx="1669447" cy="871367"/>
          </a:xfrm>
          <a:custGeom>
            <a:avLst/>
            <a:gdLst>
              <a:gd name="connsiteX0" fmla="*/ 819593 w 1669447"/>
              <a:gd name="connsiteY0" fmla="*/ 0 h 1013009"/>
              <a:gd name="connsiteX1" fmla="*/ 722774 w 1669447"/>
              <a:gd name="connsiteY1" fmla="*/ 32273 h 1013009"/>
              <a:gd name="connsiteX2" fmla="*/ 561409 w 1669447"/>
              <a:gd name="connsiteY2" fmla="*/ 53788 h 1013009"/>
              <a:gd name="connsiteX3" fmla="*/ 443075 w 1669447"/>
              <a:gd name="connsiteY3" fmla="*/ 86061 h 1013009"/>
              <a:gd name="connsiteX4" fmla="*/ 410802 w 1669447"/>
              <a:gd name="connsiteY4" fmla="*/ 96819 h 1013009"/>
              <a:gd name="connsiteX5" fmla="*/ 378529 w 1669447"/>
              <a:gd name="connsiteY5" fmla="*/ 107576 h 1013009"/>
              <a:gd name="connsiteX6" fmla="*/ 324741 w 1669447"/>
              <a:gd name="connsiteY6" fmla="*/ 139849 h 1013009"/>
              <a:gd name="connsiteX7" fmla="*/ 303226 w 1669447"/>
              <a:gd name="connsiteY7" fmla="*/ 161365 h 1013009"/>
              <a:gd name="connsiteX8" fmla="*/ 238680 w 1669447"/>
              <a:gd name="connsiteY8" fmla="*/ 204395 h 1013009"/>
              <a:gd name="connsiteX9" fmla="*/ 206407 w 1669447"/>
              <a:gd name="connsiteY9" fmla="*/ 225910 h 1013009"/>
              <a:gd name="connsiteX10" fmla="*/ 163376 w 1669447"/>
              <a:gd name="connsiteY10" fmla="*/ 268941 h 1013009"/>
              <a:gd name="connsiteX11" fmla="*/ 120346 w 1669447"/>
              <a:gd name="connsiteY11" fmla="*/ 333487 h 1013009"/>
              <a:gd name="connsiteX12" fmla="*/ 77315 w 1669447"/>
              <a:gd name="connsiteY12" fmla="*/ 387275 h 1013009"/>
              <a:gd name="connsiteX13" fmla="*/ 45042 w 1669447"/>
              <a:gd name="connsiteY13" fmla="*/ 451821 h 1013009"/>
              <a:gd name="connsiteX14" fmla="*/ 12769 w 1669447"/>
              <a:gd name="connsiteY14" fmla="*/ 505609 h 1013009"/>
              <a:gd name="connsiteX15" fmla="*/ 12769 w 1669447"/>
              <a:gd name="connsiteY15" fmla="*/ 688489 h 1013009"/>
              <a:gd name="connsiteX16" fmla="*/ 45042 w 1669447"/>
              <a:gd name="connsiteY16" fmla="*/ 753035 h 1013009"/>
              <a:gd name="connsiteX17" fmla="*/ 88073 w 1669447"/>
              <a:gd name="connsiteY17" fmla="*/ 796066 h 1013009"/>
              <a:gd name="connsiteX18" fmla="*/ 152619 w 1669447"/>
              <a:gd name="connsiteY18" fmla="*/ 882127 h 1013009"/>
              <a:gd name="connsiteX19" fmla="*/ 217165 w 1669447"/>
              <a:gd name="connsiteY19" fmla="*/ 925157 h 1013009"/>
              <a:gd name="connsiteX20" fmla="*/ 249438 w 1669447"/>
              <a:gd name="connsiteY20" fmla="*/ 935915 h 1013009"/>
              <a:gd name="connsiteX21" fmla="*/ 313983 w 1669447"/>
              <a:gd name="connsiteY21" fmla="*/ 968188 h 1013009"/>
              <a:gd name="connsiteX22" fmla="*/ 453833 w 1669447"/>
              <a:gd name="connsiteY22" fmla="*/ 978946 h 1013009"/>
              <a:gd name="connsiteX23" fmla="*/ 539894 w 1669447"/>
              <a:gd name="connsiteY23" fmla="*/ 989703 h 1013009"/>
              <a:gd name="connsiteX24" fmla="*/ 851866 w 1669447"/>
              <a:gd name="connsiteY24" fmla="*/ 1000461 h 1013009"/>
              <a:gd name="connsiteX25" fmla="*/ 1228383 w 1669447"/>
              <a:gd name="connsiteY25" fmla="*/ 1000461 h 1013009"/>
              <a:gd name="connsiteX26" fmla="*/ 1346718 w 1669447"/>
              <a:gd name="connsiteY26" fmla="*/ 968188 h 1013009"/>
              <a:gd name="connsiteX27" fmla="*/ 1378990 w 1669447"/>
              <a:gd name="connsiteY27" fmla="*/ 957430 h 1013009"/>
              <a:gd name="connsiteX28" fmla="*/ 1400506 w 1669447"/>
              <a:gd name="connsiteY28" fmla="*/ 935915 h 1013009"/>
              <a:gd name="connsiteX29" fmla="*/ 1465052 w 1669447"/>
              <a:gd name="connsiteY29" fmla="*/ 914400 h 1013009"/>
              <a:gd name="connsiteX30" fmla="*/ 1486567 w 1669447"/>
              <a:gd name="connsiteY30" fmla="*/ 882127 h 1013009"/>
              <a:gd name="connsiteX31" fmla="*/ 1572628 w 1669447"/>
              <a:gd name="connsiteY31" fmla="*/ 806823 h 1013009"/>
              <a:gd name="connsiteX32" fmla="*/ 1604901 w 1669447"/>
              <a:gd name="connsiteY32" fmla="*/ 742277 h 1013009"/>
              <a:gd name="connsiteX33" fmla="*/ 1626416 w 1669447"/>
              <a:gd name="connsiteY33" fmla="*/ 710005 h 1013009"/>
              <a:gd name="connsiteX34" fmla="*/ 1669447 w 1669447"/>
              <a:gd name="connsiteY34" fmla="*/ 516367 h 1013009"/>
              <a:gd name="connsiteX35" fmla="*/ 1647932 w 1669447"/>
              <a:gd name="connsiteY35" fmla="*/ 419548 h 1013009"/>
              <a:gd name="connsiteX36" fmla="*/ 1637174 w 1669447"/>
              <a:gd name="connsiteY36" fmla="*/ 387275 h 1013009"/>
              <a:gd name="connsiteX37" fmla="*/ 1594143 w 1669447"/>
              <a:gd name="connsiteY37" fmla="*/ 333487 h 1013009"/>
              <a:gd name="connsiteX38" fmla="*/ 1561870 w 1669447"/>
              <a:gd name="connsiteY38" fmla="*/ 311972 h 1013009"/>
              <a:gd name="connsiteX39" fmla="*/ 1540355 w 1669447"/>
              <a:gd name="connsiteY39" fmla="*/ 290456 h 1013009"/>
              <a:gd name="connsiteX40" fmla="*/ 1508082 w 1669447"/>
              <a:gd name="connsiteY40" fmla="*/ 268941 h 1013009"/>
              <a:gd name="connsiteX41" fmla="*/ 1443536 w 1669447"/>
              <a:gd name="connsiteY41" fmla="*/ 204395 h 1013009"/>
              <a:gd name="connsiteX42" fmla="*/ 1411263 w 1669447"/>
              <a:gd name="connsiteY42" fmla="*/ 182880 h 1013009"/>
              <a:gd name="connsiteX43" fmla="*/ 1378990 w 1669447"/>
              <a:gd name="connsiteY43" fmla="*/ 150607 h 1013009"/>
              <a:gd name="connsiteX44" fmla="*/ 1346718 w 1669447"/>
              <a:gd name="connsiteY44" fmla="*/ 129092 h 1013009"/>
              <a:gd name="connsiteX45" fmla="*/ 1325202 w 1669447"/>
              <a:gd name="connsiteY45" fmla="*/ 107576 h 1013009"/>
              <a:gd name="connsiteX46" fmla="*/ 1292929 w 1669447"/>
              <a:gd name="connsiteY46" fmla="*/ 96819 h 1013009"/>
              <a:gd name="connsiteX47" fmla="*/ 1271414 w 1669447"/>
              <a:gd name="connsiteY47" fmla="*/ 75303 h 1013009"/>
              <a:gd name="connsiteX48" fmla="*/ 1153080 w 1669447"/>
              <a:gd name="connsiteY48" fmla="*/ 43030 h 1013009"/>
              <a:gd name="connsiteX49" fmla="*/ 1088534 w 1669447"/>
              <a:gd name="connsiteY49" fmla="*/ 21515 h 1013009"/>
              <a:gd name="connsiteX50" fmla="*/ 1056261 w 1669447"/>
              <a:gd name="connsiteY50" fmla="*/ 10757 h 1013009"/>
              <a:gd name="connsiteX51" fmla="*/ 1023988 w 1669447"/>
              <a:gd name="connsiteY51" fmla="*/ 10757 h 1013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669447" h="1013009">
                <a:moveTo>
                  <a:pt x="819593" y="0"/>
                </a:moveTo>
                <a:cubicBezTo>
                  <a:pt x="787320" y="10758"/>
                  <a:pt x="755484" y="22927"/>
                  <a:pt x="722774" y="32273"/>
                </a:cubicBezTo>
                <a:cubicBezTo>
                  <a:pt x="674788" y="45983"/>
                  <a:pt x="606094" y="49319"/>
                  <a:pt x="561409" y="53788"/>
                </a:cubicBezTo>
                <a:cubicBezTo>
                  <a:pt x="485385" y="68993"/>
                  <a:pt x="524964" y="58765"/>
                  <a:pt x="443075" y="86061"/>
                </a:cubicBezTo>
                <a:lnTo>
                  <a:pt x="410802" y="96819"/>
                </a:lnTo>
                <a:lnTo>
                  <a:pt x="378529" y="107576"/>
                </a:lnTo>
                <a:cubicBezTo>
                  <a:pt x="324015" y="162093"/>
                  <a:pt x="394566" y="97954"/>
                  <a:pt x="324741" y="139849"/>
                </a:cubicBezTo>
                <a:cubicBezTo>
                  <a:pt x="316044" y="145067"/>
                  <a:pt x="311340" y="155279"/>
                  <a:pt x="303226" y="161365"/>
                </a:cubicBezTo>
                <a:cubicBezTo>
                  <a:pt x="282540" y="176880"/>
                  <a:pt x="260195" y="190052"/>
                  <a:pt x="238680" y="204395"/>
                </a:cubicBezTo>
                <a:cubicBezTo>
                  <a:pt x="227922" y="211567"/>
                  <a:pt x="215549" y="216768"/>
                  <a:pt x="206407" y="225910"/>
                </a:cubicBezTo>
                <a:cubicBezTo>
                  <a:pt x="192063" y="240254"/>
                  <a:pt x="174628" y="252063"/>
                  <a:pt x="163376" y="268941"/>
                </a:cubicBezTo>
                <a:cubicBezTo>
                  <a:pt x="149033" y="290456"/>
                  <a:pt x="138631" y="315203"/>
                  <a:pt x="120346" y="333487"/>
                </a:cubicBezTo>
                <a:cubicBezTo>
                  <a:pt x="89688" y="364144"/>
                  <a:pt x="104456" y="346563"/>
                  <a:pt x="77315" y="387275"/>
                </a:cubicBezTo>
                <a:cubicBezTo>
                  <a:pt x="50277" y="468394"/>
                  <a:pt x="86750" y="368405"/>
                  <a:pt x="45042" y="451821"/>
                </a:cubicBezTo>
                <a:cubicBezTo>
                  <a:pt x="17112" y="507682"/>
                  <a:pt x="54795" y="463585"/>
                  <a:pt x="12769" y="505609"/>
                </a:cubicBezTo>
                <a:cubicBezTo>
                  <a:pt x="-4584" y="592381"/>
                  <a:pt x="-3926" y="563275"/>
                  <a:pt x="12769" y="688489"/>
                </a:cubicBezTo>
                <a:cubicBezTo>
                  <a:pt x="15783" y="711093"/>
                  <a:pt x="30728" y="736336"/>
                  <a:pt x="45042" y="753035"/>
                </a:cubicBezTo>
                <a:cubicBezTo>
                  <a:pt x="58243" y="768437"/>
                  <a:pt x="76821" y="779188"/>
                  <a:pt x="88073" y="796066"/>
                </a:cubicBezTo>
                <a:cubicBezTo>
                  <a:pt x="102911" y="818323"/>
                  <a:pt x="126083" y="862225"/>
                  <a:pt x="152619" y="882127"/>
                </a:cubicBezTo>
                <a:cubicBezTo>
                  <a:pt x="173306" y="897642"/>
                  <a:pt x="192634" y="916980"/>
                  <a:pt x="217165" y="925157"/>
                </a:cubicBezTo>
                <a:cubicBezTo>
                  <a:pt x="227923" y="928743"/>
                  <a:pt x="239296" y="930844"/>
                  <a:pt x="249438" y="935915"/>
                </a:cubicBezTo>
                <a:cubicBezTo>
                  <a:pt x="281470" y="951931"/>
                  <a:pt x="277931" y="963681"/>
                  <a:pt x="313983" y="968188"/>
                </a:cubicBezTo>
                <a:cubicBezTo>
                  <a:pt x="360376" y="973987"/>
                  <a:pt x="407289" y="974513"/>
                  <a:pt x="453833" y="978946"/>
                </a:cubicBezTo>
                <a:cubicBezTo>
                  <a:pt x="482613" y="981687"/>
                  <a:pt x="511026" y="988143"/>
                  <a:pt x="539894" y="989703"/>
                </a:cubicBezTo>
                <a:cubicBezTo>
                  <a:pt x="643795" y="995319"/>
                  <a:pt x="747875" y="996875"/>
                  <a:pt x="851866" y="1000461"/>
                </a:cubicBezTo>
                <a:cubicBezTo>
                  <a:pt x="1032603" y="1016892"/>
                  <a:pt x="981469" y="1017490"/>
                  <a:pt x="1228383" y="1000461"/>
                </a:cubicBezTo>
                <a:cubicBezTo>
                  <a:pt x="1266725" y="997817"/>
                  <a:pt x="1311568" y="979905"/>
                  <a:pt x="1346718" y="968188"/>
                </a:cubicBezTo>
                <a:lnTo>
                  <a:pt x="1378990" y="957430"/>
                </a:lnTo>
                <a:cubicBezTo>
                  <a:pt x="1386162" y="950258"/>
                  <a:pt x="1391434" y="940451"/>
                  <a:pt x="1400506" y="935915"/>
                </a:cubicBezTo>
                <a:cubicBezTo>
                  <a:pt x="1420791" y="925773"/>
                  <a:pt x="1465052" y="914400"/>
                  <a:pt x="1465052" y="914400"/>
                </a:cubicBezTo>
                <a:cubicBezTo>
                  <a:pt x="1472224" y="903642"/>
                  <a:pt x="1477425" y="891269"/>
                  <a:pt x="1486567" y="882127"/>
                </a:cubicBezTo>
                <a:cubicBezTo>
                  <a:pt x="1543431" y="825263"/>
                  <a:pt x="1502847" y="911496"/>
                  <a:pt x="1572628" y="806823"/>
                </a:cubicBezTo>
                <a:cubicBezTo>
                  <a:pt x="1634290" y="714329"/>
                  <a:pt x="1560360" y="831358"/>
                  <a:pt x="1604901" y="742277"/>
                </a:cubicBezTo>
                <a:cubicBezTo>
                  <a:pt x="1610683" y="730713"/>
                  <a:pt x="1621165" y="721819"/>
                  <a:pt x="1626416" y="710005"/>
                </a:cubicBezTo>
                <a:cubicBezTo>
                  <a:pt x="1653571" y="648908"/>
                  <a:pt x="1660124" y="581627"/>
                  <a:pt x="1669447" y="516367"/>
                </a:cubicBezTo>
                <a:cubicBezTo>
                  <a:pt x="1662055" y="479410"/>
                  <a:pt x="1658057" y="454985"/>
                  <a:pt x="1647932" y="419548"/>
                </a:cubicBezTo>
                <a:cubicBezTo>
                  <a:pt x="1644817" y="408645"/>
                  <a:pt x="1642245" y="397417"/>
                  <a:pt x="1637174" y="387275"/>
                </a:cubicBezTo>
                <a:cubicBezTo>
                  <a:pt x="1627854" y="368634"/>
                  <a:pt x="1610822" y="346829"/>
                  <a:pt x="1594143" y="333487"/>
                </a:cubicBezTo>
                <a:cubicBezTo>
                  <a:pt x="1584047" y="325410"/>
                  <a:pt x="1571966" y="320049"/>
                  <a:pt x="1561870" y="311972"/>
                </a:cubicBezTo>
                <a:cubicBezTo>
                  <a:pt x="1553950" y="305636"/>
                  <a:pt x="1548275" y="296792"/>
                  <a:pt x="1540355" y="290456"/>
                </a:cubicBezTo>
                <a:cubicBezTo>
                  <a:pt x="1530259" y="282379"/>
                  <a:pt x="1517745" y="277531"/>
                  <a:pt x="1508082" y="268941"/>
                </a:cubicBezTo>
                <a:cubicBezTo>
                  <a:pt x="1485340" y="248726"/>
                  <a:pt x="1468853" y="221273"/>
                  <a:pt x="1443536" y="204395"/>
                </a:cubicBezTo>
                <a:cubicBezTo>
                  <a:pt x="1432778" y="197223"/>
                  <a:pt x="1421195" y="191157"/>
                  <a:pt x="1411263" y="182880"/>
                </a:cubicBezTo>
                <a:cubicBezTo>
                  <a:pt x="1399576" y="173141"/>
                  <a:pt x="1390677" y="160347"/>
                  <a:pt x="1378990" y="150607"/>
                </a:cubicBezTo>
                <a:cubicBezTo>
                  <a:pt x="1369058" y="142330"/>
                  <a:pt x="1356814" y="137169"/>
                  <a:pt x="1346718" y="129092"/>
                </a:cubicBezTo>
                <a:cubicBezTo>
                  <a:pt x="1338798" y="122756"/>
                  <a:pt x="1333899" y="112794"/>
                  <a:pt x="1325202" y="107576"/>
                </a:cubicBezTo>
                <a:cubicBezTo>
                  <a:pt x="1315478" y="101742"/>
                  <a:pt x="1303687" y="100405"/>
                  <a:pt x="1292929" y="96819"/>
                </a:cubicBezTo>
                <a:cubicBezTo>
                  <a:pt x="1285757" y="89647"/>
                  <a:pt x="1280486" y="79839"/>
                  <a:pt x="1271414" y="75303"/>
                </a:cubicBezTo>
                <a:cubicBezTo>
                  <a:pt x="1219406" y="49299"/>
                  <a:pt x="1205013" y="57194"/>
                  <a:pt x="1153080" y="43030"/>
                </a:cubicBezTo>
                <a:cubicBezTo>
                  <a:pt x="1131200" y="37063"/>
                  <a:pt x="1110049" y="28687"/>
                  <a:pt x="1088534" y="21515"/>
                </a:cubicBezTo>
                <a:cubicBezTo>
                  <a:pt x="1077776" y="17929"/>
                  <a:pt x="1067601" y="10757"/>
                  <a:pt x="1056261" y="10757"/>
                </a:cubicBezTo>
                <a:lnTo>
                  <a:pt x="1023988" y="1075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cxnSp>
        <p:nvCxnSpPr>
          <p:cNvPr id="15" name="Connecteur droit avec flèche 14">
            <a:extLst>
              <a:ext uri="{FF2B5EF4-FFF2-40B4-BE49-F238E27FC236}">
                <a16:creationId xmlns:a16="http://schemas.microsoft.com/office/drawing/2014/main" id="{1AB6BF21-9E5A-7C41-A444-55655A342B0F}"/>
              </a:ext>
            </a:extLst>
          </p:cNvPr>
          <p:cNvCxnSpPr>
            <a:cxnSpLocks/>
          </p:cNvCxnSpPr>
          <p:nvPr/>
        </p:nvCxnSpPr>
        <p:spPr>
          <a:xfrm>
            <a:off x="10230521" y="4056532"/>
            <a:ext cx="474015" cy="633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orme libre 15">
            <a:extLst>
              <a:ext uri="{FF2B5EF4-FFF2-40B4-BE49-F238E27FC236}">
                <a16:creationId xmlns:a16="http://schemas.microsoft.com/office/drawing/2014/main" id="{54208E5C-0993-294B-9FD4-E1F8F63CB5FE}"/>
              </a:ext>
            </a:extLst>
          </p:cNvPr>
          <p:cNvSpPr/>
          <p:nvPr/>
        </p:nvSpPr>
        <p:spPr>
          <a:xfrm>
            <a:off x="10230521" y="4690333"/>
            <a:ext cx="1092579" cy="633801"/>
          </a:xfrm>
          <a:custGeom>
            <a:avLst/>
            <a:gdLst>
              <a:gd name="connsiteX0" fmla="*/ 505610 w 1237130"/>
              <a:gd name="connsiteY0" fmla="*/ 2 h 527127"/>
              <a:gd name="connsiteX1" fmla="*/ 408791 w 1237130"/>
              <a:gd name="connsiteY1" fmla="*/ 21517 h 527127"/>
              <a:gd name="connsiteX2" fmla="*/ 376518 w 1237130"/>
              <a:gd name="connsiteY2" fmla="*/ 32275 h 527127"/>
              <a:gd name="connsiteX3" fmla="*/ 322730 w 1237130"/>
              <a:gd name="connsiteY3" fmla="*/ 64548 h 527127"/>
              <a:gd name="connsiteX4" fmla="*/ 301214 w 1237130"/>
              <a:gd name="connsiteY4" fmla="*/ 86063 h 527127"/>
              <a:gd name="connsiteX5" fmla="*/ 236668 w 1237130"/>
              <a:gd name="connsiteY5" fmla="*/ 107578 h 527127"/>
              <a:gd name="connsiteX6" fmla="*/ 204395 w 1237130"/>
              <a:gd name="connsiteY6" fmla="*/ 118336 h 527127"/>
              <a:gd name="connsiteX7" fmla="*/ 172122 w 1237130"/>
              <a:gd name="connsiteY7" fmla="*/ 129094 h 527127"/>
              <a:gd name="connsiteX8" fmla="*/ 139850 w 1237130"/>
              <a:gd name="connsiteY8" fmla="*/ 139851 h 527127"/>
              <a:gd name="connsiteX9" fmla="*/ 118334 w 1237130"/>
              <a:gd name="connsiteY9" fmla="*/ 161367 h 527127"/>
              <a:gd name="connsiteX10" fmla="*/ 53788 w 1237130"/>
              <a:gd name="connsiteY10" fmla="*/ 182882 h 527127"/>
              <a:gd name="connsiteX11" fmla="*/ 0 w 1237130"/>
              <a:gd name="connsiteY11" fmla="*/ 290458 h 527127"/>
              <a:gd name="connsiteX12" fmla="*/ 10758 w 1237130"/>
              <a:gd name="connsiteY12" fmla="*/ 419550 h 527127"/>
              <a:gd name="connsiteX13" fmla="*/ 32273 w 1237130"/>
              <a:gd name="connsiteY13" fmla="*/ 484096 h 527127"/>
              <a:gd name="connsiteX14" fmla="*/ 64546 w 1237130"/>
              <a:gd name="connsiteY14" fmla="*/ 505611 h 527127"/>
              <a:gd name="connsiteX15" fmla="*/ 96819 w 1237130"/>
              <a:gd name="connsiteY15" fmla="*/ 516369 h 527127"/>
              <a:gd name="connsiteX16" fmla="*/ 301214 w 1237130"/>
              <a:gd name="connsiteY16" fmla="*/ 527127 h 527127"/>
              <a:gd name="connsiteX17" fmla="*/ 430306 w 1237130"/>
              <a:gd name="connsiteY17" fmla="*/ 516369 h 527127"/>
              <a:gd name="connsiteX18" fmla="*/ 505610 w 1237130"/>
              <a:gd name="connsiteY18" fmla="*/ 505611 h 527127"/>
              <a:gd name="connsiteX19" fmla="*/ 666974 w 1237130"/>
              <a:gd name="connsiteY19" fmla="*/ 484096 h 527127"/>
              <a:gd name="connsiteX20" fmla="*/ 785308 w 1237130"/>
              <a:gd name="connsiteY20" fmla="*/ 494854 h 527127"/>
              <a:gd name="connsiteX21" fmla="*/ 1075765 w 1237130"/>
              <a:gd name="connsiteY21" fmla="*/ 473338 h 527127"/>
              <a:gd name="connsiteX22" fmla="*/ 1108038 w 1237130"/>
              <a:gd name="connsiteY22" fmla="*/ 462581 h 527127"/>
              <a:gd name="connsiteX23" fmla="*/ 1129553 w 1237130"/>
              <a:gd name="connsiteY23" fmla="*/ 441065 h 527127"/>
              <a:gd name="connsiteX24" fmla="*/ 1161826 w 1237130"/>
              <a:gd name="connsiteY24" fmla="*/ 419550 h 527127"/>
              <a:gd name="connsiteX25" fmla="*/ 1183341 w 1237130"/>
              <a:gd name="connsiteY25" fmla="*/ 387277 h 527127"/>
              <a:gd name="connsiteX26" fmla="*/ 1204857 w 1237130"/>
              <a:gd name="connsiteY26" fmla="*/ 365762 h 527127"/>
              <a:gd name="connsiteX27" fmla="*/ 1237130 w 1237130"/>
              <a:gd name="connsiteY27" fmla="*/ 311974 h 527127"/>
              <a:gd name="connsiteX28" fmla="*/ 1226372 w 1237130"/>
              <a:gd name="connsiteY28" fmla="*/ 225912 h 527127"/>
              <a:gd name="connsiteX29" fmla="*/ 1215614 w 1237130"/>
              <a:gd name="connsiteY29" fmla="*/ 193639 h 527127"/>
              <a:gd name="connsiteX30" fmla="*/ 1161826 w 1237130"/>
              <a:gd name="connsiteY30" fmla="*/ 139851 h 527127"/>
              <a:gd name="connsiteX31" fmla="*/ 1140311 w 1237130"/>
              <a:gd name="connsiteY31" fmla="*/ 107578 h 527127"/>
              <a:gd name="connsiteX32" fmla="*/ 1054250 w 1237130"/>
              <a:gd name="connsiteY32" fmla="*/ 43032 h 527127"/>
              <a:gd name="connsiteX33" fmla="*/ 957431 w 1237130"/>
              <a:gd name="connsiteY33" fmla="*/ 21517 h 527127"/>
              <a:gd name="connsiteX34" fmla="*/ 914400 w 1237130"/>
              <a:gd name="connsiteY34" fmla="*/ 10759 h 527127"/>
              <a:gd name="connsiteX35" fmla="*/ 731520 w 1237130"/>
              <a:gd name="connsiteY35" fmla="*/ 2 h 52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7130" h="527127">
                <a:moveTo>
                  <a:pt x="505610" y="2"/>
                </a:moveTo>
                <a:cubicBezTo>
                  <a:pt x="473337" y="7174"/>
                  <a:pt x="440864" y="13499"/>
                  <a:pt x="408791" y="21517"/>
                </a:cubicBezTo>
                <a:cubicBezTo>
                  <a:pt x="397790" y="24267"/>
                  <a:pt x="386242" y="26441"/>
                  <a:pt x="376518" y="32275"/>
                </a:cubicBezTo>
                <a:cubicBezTo>
                  <a:pt x="302682" y="76576"/>
                  <a:pt x="414153" y="34072"/>
                  <a:pt x="322730" y="64548"/>
                </a:cubicBezTo>
                <a:cubicBezTo>
                  <a:pt x="315558" y="71720"/>
                  <a:pt x="310286" y="81527"/>
                  <a:pt x="301214" y="86063"/>
                </a:cubicBezTo>
                <a:cubicBezTo>
                  <a:pt x="280929" y="96205"/>
                  <a:pt x="258183" y="100406"/>
                  <a:pt x="236668" y="107578"/>
                </a:cubicBezTo>
                <a:lnTo>
                  <a:pt x="204395" y="118336"/>
                </a:lnTo>
                <a:lnTo>
                  <a:pt x="172122" y="129094"/>
                </a:lnTo>
                <a:lnTo>
                  <a:pt x="139850" y="139851"/>
                </a:lnTo>
                <a:cubicBezTo>
                  <a:pt x="132678" y="147023"/>
                  <a:pt x="127406" y="156831"/>
                  <a:pt x="118334" y="161367"/>
                </a:cubicBezTo>
                <a:cubicBezTo>
                  <a:pt x="98049" y="171509"/>
                  <a:pt x="53788" y="182882"/>
                  <a:pt x="53788" y="182882"/>
                </a:cubicBezTo>
                <a:cubicBezTo>
                  <a:pt x="2557" y="259730"/>
                  <a:pt x="17030" y="222342"/>
                  <a:pt x="0" y="290458"/>
                </a:cubicBezTo>
                <a:cubicBezTo>
                  <a:pt x="3586" y="333489"/>
                  <a:pt x="3659" y="376958"/>
                  <a:pt x="10758" y="419550"/>
                </a:cubicBezTo>
                <a:cubicBezTo>
                  <a:pt x="14486" y="441921"/>
                  <a:pt x="13403" y="471516"/>
                  <a:pt x="32273" y="484096"/>
                </a:cubicBezTo>
                <a:cubicBezTo>
                  <a:pt x="43031" y="491268"/>
                  <a:pt x="52982" y="499829"/>
                  <a:pt x="64546" y="505611"/>
                </a:cubicBezTo>
                <a:cubicBezTo>
                  <a:pt x="74688" y="510682"/>
                  <a:pt x="85526" y="515342"/>
                  <a:pt x="96819" y="516369"/>
                </a:cubicBezTo>
                <a:cubicBezTo>
                  <a:pt x="164765" y="522546"/>
                  <a:pt x="233082" y="523541"/>
                  <a:pt x="301214" y="527127"/>
                </a:cubicBezTo>
                <a:cubicBezTo>
                  <a:pt x="344245" y="523541"/>
                  <a:pt x="387363" y="520889"/>
                  <a:pt x="430306" y="516369"/>
                </a:cubicBezTo>
                <a:cubicBezTo>
                  <a:pt x="455523" y="513715"/>
                  <a:pt x="480476" y="508962"/>
                  <a:pt x="505610" y="505611"/>
                </a:cubicBezTo>
                <a:cubicBezTo>
                  <a:pt x="714131" y="477809"/>
                  <a:pt x="477714" y="511134"/>
                  <a:pt x="666974" y="484096"/>
                </a:cubicBezTo>
                <a:cubicBezTo>
                  <a:pt x="706419" y="487682"/>
                  <a:pt x="745701" y="494854"/>
                  <a:pt x="785308" y="494854"/>
                </a:cubicBezTo>
                <a:cubicBezTo>
                  <a:pt x="920357" y="494854"/>
                  <a:pt x="963623" y="487356"/>
                  <a:pt x="1075765" y="473338"/>
                </a:cubicBezTo>
                <a:cubicBezTo>
                  <a:pt x="1086523" y="469752"/>
                  <a:pt x="1098314" y="468415"/>
                  <a:pt x="1108038" y="462581"/>
                </a:cubicBezTo>
                <a:cubicBezTo>
                  <a:pt x="1116735" y="457363"/>
                  <a:pt x="1121633" y="447401"/>
                  <a:pt x="1129553" y="441065"/>
                </a:cubicBezTo>
                <a:cubicBezTo>
                  <a:pt x="1139649" y="432988"/>
                  <a:pt x="1151068" y="426722"/>
                  <a:pt x="1161826" y="419550"/>
                </a:cubicBezTo>
                <a:cubicBezTo>
                  <a:pt x="1168998" y="408792"/>
                  <a:pt x="1175264" y="397373"/>
                  <a:pt x="1183341" y="387277"/>
                </a:cubicBezTo>
                <a:cubicBezTo>
                  <a:pt x="1189677" y="379357"/>
                  <a:pt x="1199639" y="374459"/>
                  <a:pt x="1204857" y="365762"/>
                </a:cubicBezTo>
                <a:cubicBezTo>
                  <a:pt x="1246752" y="295937"/>
                  <a:pt x="1182613" y="366488"/>
                  <a:pt x="1237130" y="311974"/>
                </a:cubicBezTo>
                <a:cubicBezTo>
                  <a:pt x="1233544" y="283287"/>
                  <a:pt x="1231544" y="254356"/>
                  <a:pt x="1226372" y="225912"/>
                </a:cubicBezTo>
                <a:cubicBezTo>
                  <a:pt x="1224343" y="214755"/>
                  <a:pt x="1222418" y="202711"/>
                  <a:pt x="1215614" y="193639"/>
                </a:cubicBezTo>
                <a:cubicBezTo>
                  <a:pt x="1200400" y="173354"/>
                  <a:pt x="1175891" y="160948"/>
                  <a:pt x="1161826" y="139851"/>
                </a:cubicBezTo>
                <a:cubicBezTo>
                  <a:pt x="1154654" y="129093"/>
                  <a:pt x="1148388" y="117674"/>
                  <a:pt x="1140311" y="107578"/>
                </a:cubicBezTo>
                <a:cubicBezTo>
                  <a:pt x="1121777" y="84411"/>
                  <a:pt x="1073015" y="49286"/>
                  <a:pt x="1054250" y="43032"/>
                </a:cubicBezTo>
                <a:cubicBezTo>
                  <a:pt x="991439" y="22096"/>
                  <a:pt x="1052099" y="40451"/>
                  <a:pt x="957431" y="21517"/>
                </a:cubicBezTo>
                <a:cubicBezTo>
                  <a:pt x="942933" y="18617"/>
                  <a:pt x="929104" y="12307"/>
                  <a:pt x="914400" y="10759"/>
                </a:cubicBezTo>
                <a:cubicBezTo>
                  <a:pt x="807675" y="-475"/>
                  <a:pt x="798722" y="2"/>
                  <a:pt x="731520" y="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sp>
        <p:nvSpPr>
          <p:cNvPr id="21" name="Forme libre 20">
            <a:extLst>
              <a:ext uri="{FF2B5EF4-FFF2-40B4-BE49-F238E27FC236}">
                <a16:creationId xmlns:a16="http://schemas.microsoft.com/office/drawing/2014/main" id="{9E37599E-BBD2-1247-8941-E9561927A848}"/>
              </a:ext>
            </a:extLst>
          </p:cNvPr>
          <p:cNvSpPr/>
          <p:nvPr/>
        </p:nvSpPr>
        <p:spPr>
          <a:xfrm>
            <a:off x="3141233" y="2280621"/>
            <a:ext cx="4615031" cy="301214"/>
          </a:xfrm>
          <a:custGeom>
            <a:avLst/>
            <a:gdLst>
              <a:gd name="connsiteX0" fmla="*/ 0 w 4615031"/>
              <a:gd name="connsiteY0" fmla="*/ 258184 h 301214"/>
              <a:gd name="connsiteX1" fmla="*/ 10758 w 4615031"/>
              <a:gd name="connsiteY1" fmla="*/ 204395 h 301214"/>
              <a:gd name="connsiteX2" fmla="*/ 53788 w 4615031"/>
              <a:gd name="connsiteY2" fmla="*/ 150607 h 301214"/>
              <a:gd name="connsiteX3" fmla="*/ 86061 w 4615031"/>
              <a:gd name="connsiteY3" fmla="*/ 139850 h 301214"/>
              <a:gd name="connsiteX4" fmla="*/ 107576 w 4615031"/>
              <a:gd name="connsiteY4" fmla="*/ 118334 h 301214"/>
              <a:gd name="connsiteX5" fmla="*/ 225911 w 4615031"/>
              <a:gd name="connsiteY5" fmla="*/ 86061 h 301214"/>
              <a:gd name="connsiteX6" fmla="*/ 333487 w 4615031"/>
              <a:gd name="connsiteY6" fmla="*/ 75304 h 301214"/>
              <a:gd name="connsiteX7" fmla="*/ 419548 w 4615031"/>
              <a:gd name="connsiteY7" fmla="*/ 64546 h 301214"/>
              <a:gd name="connsiteX8" fmla="*/ 688489 w 4615031"/>
              <a:gd name="connsiteY8" fmla="*/ 53788 h 301214"/>
              <a:gd name="connsiteX9" fmla="*/ 1021976 w 4615031"/>
              <a:gd name="connsiteY9" fmla="*/ 75304 h 301214"/>
              <a:gd name="connsiteX10" fmla="*/ 1140311 w 4615031"/>
              <a:gd name="connsiteY10" fmla="*/ 96819 h 301214"/>
              <a:gd name="connsiteX11" fmla="*/ 1333948 w 4615031"/>
              <a:gd name="connsiteY11" fmla="*/ 118334 h 301214"/>
              <a:gd name="connsiteX12" fmla="*/ 1420009 w 4615031"/>
              <a:gd name="connsiteY12" fmla="*/ 107577 h 301214"/>
              <a:gd name="connsiteX13" fmla="*/ 1506071 w 4615031"/>
              <a:gd name="connsiteY13" fmla="*/ 118334 h 301214"/>
              <a:gd name="connsiteX14" fmla="*/ 1602889 w 4615031"/>
              <a:gd name="connsiteY14" fmla="*/ 129092 h 301214"/>
              <a:gd name="connsiteX15" fmla="*/ 1667435 w 4615031"/>
              <a:gd name="connsiteY15" fmla="*/ 139850 h 301214"/>
              <a:gd name="connsiteX16" fmla="*/ 2022438 w 4615031"/>
              <a:gd name="connsiteY16" fmla="*/ 150607 h 301214"/>
              <a:gd name="connsiteX17" fmla="*/ 2162287 w 4615031"/>
              <a:gd name="connsiteY17" fmla="*/ 118334 h 301214"/>
              <a:gd name="connsiteX18" fmla="*/ 2194560 w 4615031"/>
              <a:gd name="connsiteY18" fmla="*/ 107577 h 301214"/>
              <a:gd name="connsiteX19" fmla="*/ 2248348 w 4615031"/>
              <a:gd name="connsiteY19" fmla="*/ 64546 h 301214"/>
              <a:gd name="connsiteX20" fmla="*/ 2302136 w 4615031"/>
              <a:gd name="connsiteY20" fmla="*/ 0 h 301214"/>
              <a:gd name="connsiteX21" fmla="*/ 2366682 w 4615031"/>
              <a:gd name="connsiteY21" fmla="*/ 32273 h 301214"/>
              <a:gd name="connsiteX22" fmla="*/ 2409713 w 4615031"/>
              <a:gd name="connsiteY22" fmla="*/ 75304 h 301214"/>
              <a:gd name="connsiteX23" fmla="*/ 2474259 w 4615031"/>
              <a:gd name="connsiteY23" fmla="*/ 96819 h 301214"/>
              <a:gd name="connsiteX24" fmla="*/ 2549562 w 4615031"/>
              <a:gd name="connsiteY24" fmla="*/ 118334 h 301214"/>
              <a:gd name="connsiteX25" fmla="*/ 2775473 w 4615031"/>
              <a:gd name="connsiteY25" fmla="*/ 129092 h 301214"/>
              <a:gd name="connsiteX26" fmla="*/ 2947595 w 4615031"/>
              <a:gd name="connsiteY26" fmla="*/ 118334 h 301214"/>
              <a:gd name="connsiteX27" fmla="*/ 3012141 w 4615031"/>
              <a:gd name="connsiteY27" fmla="*/ 107577 h 301214"/>
              <a:gd name="connsiteX28" fmla="*/ 3119718 w 4615031"/>
              <a:gd name="connsiteY28" fmla="*/ 118334 h 301214"/>
              <a:gd name="connsiteX29" fmla="*/ 3205779 w 4615031"/>
              <a:gd name="connsiteY29" fmla="*/ 139850 h 301214"/>
              <a:gd name="connsiteX30" fmla="*/ 3334871 w 4615031"/>
              <a:gd name="connsiteY30" fmla="*/ 129092 h 301214"/>
              <a:gd name="connsiteX31" fmla="*/ 3442447 w 4615031"/>
              <a:gd name="connsiteY31" fmla="*/ 107577 h 301214"/>
              <a:gd name="connsiteX32" fmla="*/ 3560781 w 4615031"/>
              <a:gd name="connsiteY32" fmla="*/ 86061 h 301214"/>
              <a:gd name="connsiteX33" fmla="*/ 3636085 w 4615031"/>
              <a:gd name="connsiteY33" fmla="*/ 64546 h 301214"/>
              <a:gd name="connsiteX34" fmla="*/ 3700631 w 4615031"/>
              <a:gd name="connsiteY34" fmla="*/ 21515 h 301214"/>
              <a:gd name="connsiteX35" fmla="*/ 3765176 w 4615031"/>
              <a:gd name="connsiteY35" fmla="*/ 0 h 301214"/>
              <a:gd name="connsiteX36" fmla="*/ 4087906 w 4615031"/>
              <a:gd name="connsiteY36" fmla="*/ 10758 h 301214"/>
              <a:gd name="connsiteX37" fmla="*/ 4152452 w 4615031"/>
              <a:gd name="connsiteY37" fmla="*/ 43031 h 301214"/>
              <a:gd name="connsiteX38" fmla="*/ 4303059 w 4615031"/>
              <a:gd name="connsiteY38" fmla="*/ 75304 h 301214"/>
              <a:gd name="connsiteX39" fmla="*/ 4367605 w 4615031"/>
              <a:gd name="connsiteY39" fmla="*/ 96819 h 301214"/>
              <a:gd name="connsiteX40" fmla="*/ 4399878 w 4615031"/>
              <a:gd name="connsiteY40" fmla="*/ 107577 h 301214"/>
              <a:gd name="connsiteX41" fmla="*/ 4464423 w 4615031"/>
              <a:gd name="connsiteY41" fmla="*/ 150607 h 301214"/>
              <a:gd name="connsiteX42" fmla="*/ 4539727 w 4615031"/>
              <a:gd name="connsiteY42" fmla="*/ 225911 h 301214"/>
              <a:gd name="connsiteX43" fmla="*/ 4572000 w 4615031"/>
              <a:gd name="connsiteY43" fmla="*/ 258184 h 301214"/>
              <a:gd name="connsiteX44" fmla="*/ 4604273 w 4615031"/>
              <a:gd name="connsiteY44" fmla="*/ 279699 h 301214"/>
              <a:gd name="connsiteX45" fmla="*/ 4615031 w 4615031"/>
              <a:gd name="connsiteY45" fmla="*/ 301214 h 30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615031" h="301214">
                <a:moveTo>
                  <a:pt x="0" y="258184"/>
                </a:moveTo>
                <a:cubicBezTo>
                  <a:pt x="3586" y="240254"/>
                  <a:pt x="4338" y="221516"/>
                  <a:pt x="10758" y="204395"/>
                </a:cubicBezTo>
                <a:cubicBezTo>
                  <a:pt x="15013" y="193049"/>
                  <a:pt x="41085" y="158229"/>
                  <a:pt x="53788" y="150607"/>
                </a:cubicBezTo>
                <a:cubicBezTo>
                  <a:pt x="63512" y="144773"/>
                  <a:pt x="75303" y="143436"/>
                  <a:pt x="86061" y="139850"/>
                </a:cubicBezTo>
                <a:cubicBezTo>
                  <a:pt x="93233" y="132678"/>
                  <a:pt x="98504" y="122870"/>
                  <a:pt x="107576" y="118334"/>
                </a:cubicBezTo>
                <a:cubicBezTo>
                  <a:pt x="135097" y="104574"/>
                  <a:pt x="193720" y="90353"/>
                  <a:pt x="225911" y="86061"/>
                </a:cubicBezTo>
                <a:cubicBezTo>
                  <a:pt x="261632" y="81298"/>
                  <a:pt x="297670" y="79284"/>
                  <a:pt x="333487" y="75304"/>
                </a:cubicBezTo>
                <a:cubicBezTo>
                  <a:pt x="362220" y="72111"/>
                  <a:pt x="390691" y="66295"/>
                  <a:pt x="419548" y="64546"/>
                </a:cubicBezTo>
                <a:cubicBezTo>
                  <a:pt x="509102" y="59118"/>
                  <a:pt x="598842" y="57374"/>
                  <a:pt x="688489" y="53788"/>
                </a:cubicBezTo>
                <a:cubicBezTo>
                  <a:pt x="767767" y="58192"/>
                  <a:pt x="934143" y="66059"/>
                  <a:pt x="1021976" y="75304"/>
                </a:cubicBezTo>
                <a:cubicBezTo>
                  <a:pt x="1150990" y="88884"/>
                  <a:pt x="1026210" y="81936"/>
                  <a:pt x="1140311" y="96819"/>
                </a:cubicBezTo>
                <a:cubicBezTo>
                  <a:pt x="1204708" y="105219"/>
                  <a:pt x="1333948" y="118334"/>
                  <a:pt x="1333948" y="118334"/>
                </a:cubicBezTo>
                <a:cubicBezTo>
                  <a:pt x="1362635" y="114748"/>
                  <a:pt x="1391099" y="107577"/>
                  <a:pt x="1420009" y="107577"/>
                </a:cubicBezTo>
                <a:cubicBezTo>
                  <a:pt x="1448920" y="107577"/>
                  <a:pt x="1477358" y="114956"/>
                  <a:pt x="1506071" y="118334"/>
                </a:cubicBezTo>
                <a:cubicBezTo>
                  <a:pt x="1538320" y="122128"/>
                  <a:pt x="1570703" y="124800"/>
                  <a:pt x="1602889" y="129092"/>
                </a:cubicBezTo>
                <a:cubicBezTo>
                  <a:pt x="1624510" y="131975"/>
                  <a:pt x="1645651" y="138733"/>
                  <a:pt x="1667435" y="139850"/>
                </a:cubicBezTo>
                <a:cubicBezTo>
                  <a:pt x="1785668" y="145913"/>
                  <a:pt x="1904104" y="147021"/>
                  <a:pt x="2022438" y="150607"/>
                </a:cubicBezTo>
                <a:cubicBezTo>
                  <a:pt x="2065118" y="142071"/>
                  <a:pt x="2123344" y="131314"/>
                  <a:pt x="2162287" y="118334"/>
                </a:cubicBezTo>
                <a:lnTo>
                  <a:pt x="2194560" y="107577"/>
                </a:lnTo>
                <a:cubicBezTo>
                  <a:pt x="2257146" y="44988"/>
                  <a:pt x="2166935" y="132390"/>
                  <a:pt x="2248348" y="64546"/>
                </a:cubicBezTo>
                <a:cubicBezTo>
                  <a:pt x="2279410" y="38662"/>
                  <a:pt x="2280981" y="31733"/>
                  <a:pt x="2302136" y="0"/>
                </a:cubicBezTo>
                <a:cubicBezTo>
                  <a:pt x="2333372" y="10412"/>
                  <a:pt x="2340141" y="9524"/>
                  <a:pt x="2366682" y="32273"/>
                </a:cubicBezTo>
                <a:cubicBezTo>
                  <a:pt x="2382084" y="45474"/>
                  <a:pt x="2390469" y="68889"/>
                  <a:pt x="2409713" y="75304"/>
                </a:cubicBezTo>
                <a:lnTo>
                  <a:pt x="2474259" y="96819"/>
                </a:lnTo>
                <a:cubicBezTo>
                  <a:pt x="2492753" y="102984"/>
                  <a:pt x="2531784" y="116912"/>
                  <a:pt x="2549562" y="118334"/>
                </a:cubicBezTo>
                <a:cubicBezTo>
                  <a:pt x="2624711" y="124346"/>
                  <a:pt x="2700169" y="125506"/>
                  <a:pt x="2775473" y="129092"/>
                </a:cubicBezTo>
                <a:cubicBezTo>
                  <a:pt x="2832847" y="125506"/>
                  <a:pt x="2890345" y="123538"/>
                  <a:pt x="2947595" y="118334"/>
                </a:cubicBezTo>
                <a:cubicBezTo>
                  <a:pt x="2969317" y="116359"/>
                  <a:pt x="2990329" y="107577"/>
                  <a:pt x="3012141" y="107577"/>
                </a:cubicBezTo>
                <a:cubicBezTo>
                  <a:pt x="3048179" y="107577"/>
                  <a:pt x="3083859" y="114748"/>
                  <a:pt x="3119718" y="118334"/>
                </a:cubicBezTo>
                <a:cubicBezTo>
                  <a:pt x="3145184" y="126823"/>
                  <a:pt x="3179816" y="139850"/>
                  <a:pt x="3205779" y="139850"/>
                </a:cubicBezTo>
                <a:cubicBezTo>
                  <a:pt x="3248959" y="139850"/>
                  <a:pt x="3291840" y="132678"/>
                  <a:pt x="3334871" y="129092"/>
                </a:cubicBezTo>
                <a:cubicBezTo>
                  <a:pt x="3370730" y="121920"/>
                  <a:pt x="3406376" y="113589"/>
                  <a:pt x="3442447" y="107577"/>
                </a:cubicBezTo>
                <a:cubicBezTo>
                  <a:pt x="3489168" y="99790"/>
                  <a:pt x="3515665" y="96087"/>
                  <a:pt x="3560781" y="86061"/>
                </a:cubicBezTo>
                <a:cubicBezTo>
                  <a:pt x="3570070" y="83997"/>
                  <a:pt x="3624102" y="71203"/>
                  <a:pt x="3636085" y="64546"/>
                </a:cubicBezTo>
                <a:cubicBezTo>
                  <a:pt x="3658689" y="51988"/>
                  <a:pt x="3676100" y="29692"/>
                  <a:pt x="3700631" y="21515"/>
                </a:cubicBezTo>
                <a:lnTo>
                  <a:pt x="3765176" y="0"/>
                </a:lnTo>
                <a:cubicBezTo>
                  <a:pt x="3872753" y="3586"/>
                  <a:pt x="3980467" y="4247"/>
                  <a:pt x="4087906" y="10758"/>
                </a:cubicBezTo>
                <a:cubicBezTo>
                  <a:pt x="4121981" y="12823"/>
                  <a:pt x="4122675" y="29797"/>
                  <a:pt x="4152452" y="43031"/>
                </a:cubicBezTo>
                <a:cubicBezTo>
                  <a:pt x="4212432" y="69689"/>
                  <a:pt x="4235277" y="66831"/>
                  <a:pt x="4303059" y="75304"/>
                </a:cubicBezTo>
                <a:lnTo>
                  <a:pt x="4367605" y="96819"/>
                </a:lnTo>
                <a:cubicBezTo>
                  <a:pt x="4378363" y="100405"/>
                  <a:pt x="4390443" y="101287"/>
                  <a:pt x="4399878" y="107577"/>
                </a:cubicBezTo>
                <a:cubicBezTo>
                  <a:pt x="4421393" y="121920"/>
                  <a:pt x="4446139" y="132323"/>
                  <a:pt x="4464423" y="150607"/>
                </a:cubicBezTo>
                <a:lnTo>
                  <a:pt x="4539727" y="225911"/>
                </a:lnTo>
                <a:cubicBezTo>
                  <a:pt x="4550485" y="236669"/>
                  <a:pt x="4559341" y="249745"/>
                  <a:pt x="4572000" y="258184"/>
                </a:cubicBezTo>
                <a:cubicBezTo>
                  <a:pt x="4582758" y="265356"/>
                  <a:pt x="4595131" y="270557"/>
                  <a:pt x="4604273" y="279699"/>
                </a:cubicBezTo>
                <a:cubicBezTo>
                  <a:pt x="4609943" y="285369"/>
                  <a:pt x="4611445" y="294042"/>
                  <a:pt x="4615031" y="30121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sp>
        <p:nvSpPr>
          <p:cNvPr id="14" name="Forme libre 13">
            <a:extLst>
              <a:ext uri="{FF2B5EF4-FFF2-40B4-BE49-F238E27FC236}">
                <a16:creationId xmlns:a16="http://schemas.microsoft.com/office/drawing/2014/main" id="{1E1D12C7-9643-3A46-A9E5-EC5F55054DC0}"/>
              </a:ext>
            </a:extLst>
          </p:cNvPr>
          <p:cNvSpPr/>
          <p:nvPr/>
        </p:nvSpPr>
        <p:spPr>
          <a:xfrm>
            <a:off x="7498080" y="4797911"/>
            <a:ext cx="1204981" cy="871367"/>
          </a:xfrm>
          <a:custGeom>
            <a:avLst/>
            <a:gdLst>
              <a:gd name="connsiteX0" fmla="*/ 613186 w 1204981"/>
              <a:gd name="connsiteY0" fmla="*/ 0 h 978945"/>
              <a:gd name="connsiteX1" fmla="*/ 559398 w 1204981"/>
              <a:gd name="connsiteY1" fmla="*/ 10757 h 978945"/>
              <a:gd name="connsiteX2" fmla="*/ 355002 w 1204981"/>
              <a:gd name="connsiteY2" fmla="*/ 32273 h 978945"/>
              <a:gd name="connsiteX3" fmla="*/ 311972 w 1204981"/>
              <a:gd name="connsiteY3" fmla="*/ 43030 h 978945"/>
              <a:gd name="connsiteX4" fmla="*/ 247426 w 1204981"/>
              <a:gd name="connsiteY4" fmla="*/ 64545 h 978945"/>
              <a:gd name="connsiteX5" fmla="*/ 193638 w 1204981"/>
              <a:gd name="connsiteY5" fmla="*/ 96818 h 978945"/>
              <a:gd name="connsiteX6" fmla="*/ 150607 w 1204981"/>
              <a:gd name="connsiteY6" fmla="*/ 150607 h 978945"/>
              <a:gd name="connsiteX7" fmla="*/ 118334 w 1204981"/>
              <a:gd name="connsiteY7" fmla="*/ 172122 h 978945"/>
              <a:gd name="connsiteX8" fmla="*/ 86061 w 1204981"/>
              <a:gd name="connsiteY8" fmla="*/ 236668 h 978945"/>
              <a:gd name="connsiteX9" fmla="*/ 53788 w 1204981"/>
              <a:gd name="connsiteY9" fmla="*/ 290456 h 978945"/>
              <a:gd name="connsiteX10" fmla="*/ 32273 w 1204981"/>
              <a:gd name="connsiteY10" fmla="*/ 376517 h 978945"/>
              <a:gd name="connsiteX11" fmla="*/ 0 w 1204981"/>
              <a:gd name="connsiteY11" fmla="*/ 494851 h 978945"/>
              <a:gd name="connsiteX12" fmla="*/ 32273 w 1204981"/>
              <a:gd name="connsiteY12" fmla="*/ 645458 h 978945"/>
              <a:gd name="connsiteX13" fmla="*/ 53788 w 1204981"/>
              <a:gd name="connsiteY13" fmla="*/ 677731 h 978945"/>
              <a:gd name="connsiteX14" fmla="*/ 86061 w 1204981"/>
              <a:gd name="connsiteY14" fmla="*/ 731520 h 978945"/>
              <a:gd name="connsiteX15" fmla="*/ 96819 w 1204981"/>
              <a:gd name="connsiteY15" fmla="*/ 763793 h 978945"/>
              <a:gd name="connsiteX16" fmla="*/ 161365 w 1204981"/>
              <a:gd name="connsiteY16" fmla="*/ 839096 h 978945"/>
              <a:gd name="connsiteX17" fmla="*/ 193638 w 1204981"/>
              <a:gd name="connsiteY17" fmla="*/ 860611 h 978945"/>
              <a:gd name="connsiteX18" fmla="*/ 215153 w 1204981"/>
              <a:gd name="connsiteY18" fmla="*/ 882127 h 978945"/>
              <a:gd name="connsiteX19" fmla="*/ 236668 w 1204981"/>
              <a:gd name="connsiteY19" fmla="*/ 914400 h 978945"/>
              <a:gd name="connsiteX20" fmla="*/ 268941 w 1204981"/>
              <a:gd name="connsiteY20" fmla="*/ 925157 h 978945"/>
              <a:gd name="connsiteX21" fmla="*/ 290456 w 1204981"/>
              <a:gd name="connsiteY21" fmla="*/ 946673 h 978945"/>
              <a:gd name="connsiteX22" fmla="*/ 344245 w 1204981"/>
              <a:gd name="connsiteY22" fmla="*/ 978945 h 978945"/>
              <a:gd name="connsiteX23" fmla="*/ 537882 w 1204981"/>
              <a:gd name="connsiteY23" fmla="*/ 968188 h 978945"/>
              <a:gd name="connsiteX24" fmla="*/ 753035 w 1204981"/>
              <a:gd name="connsiteY24" fmla="*/ 946673 h 978945"/>
              <a:gd name="connsiteX25" fmla="*/ 871369 w 1204981"/>
              <a:gd name="connsiteY25" fmla="*/ 925157 h 978945"/>
              <a:gd name="connsiteX26" fmla="*/ 935915 w 1204981"/>
              <a:gd name="connsiteY26" fmla="*/ 914400 h 978945"/>
              <a:gd name="connsiteX27" fmla="*/ 1000461 w 1204981"/>
              <a:gd name="connsiteY27" fmla="*/ 892884 h 978945"/>
              <a:gd name="connsiteX28" fmla="*/ 1032734 w 1204981"/>
              <a:gd name="connsiteY28" fmla="*/ 882127 h 978945"/>
              <a:gd name="connsiteX29" fmla="*/ 1108038 w 1204981"/>
              <a:gd name="connsiteY29" fmla="*/ 817581 h 978945"/>
              <a:gd name="connsiteX30" fmla="*/ 1118795 w 1204981"/>
              <a:gd name="connsiteY30" fmla="*/ 785308 h 978945"/>
              <a:gd name="connsiteX31" fmla="*/ 1140311 w 1204981"/>
              <a:gd name="connsiteY31" fmla="*/ 763793 h 978945"/>
              <a:gd name="connsiteX32" fmla="*/ 1183341 w 1204981"/>
              <a:gd name="connsiteY32" fmla="*/ 666974 h 978945"/>
              <a:gd name="connsiteX33" fmla="*/ 1204856 w 1204981"/>
              <a:gd name="connsiteY33" fmla="*/ 451821 h 978945"/>
              <a:gd name="connsiteX34" fmla="*/ 1183341 w 1204981"/>
              <a:gd name="connsiteY34" fmla="*/ 344244 h 978945"/>
              <a:gd name="connsiteX35" fmla="*/ 1172584 w 1204981"/>
              <a:gd name="connsiteY35" fmla="*/ 301214 h 978945"/>
              <a:gd name="connsiteX36" fmla="*/ 1129553 w 1204981"/>
              <a:gd name="connsiteY36" fmla="*/ 247425 h 978945"/>
              <a:gd name="connsiteX37" fmla="*/ 1108038 w 1204981"/>
              <a:gd name="connsiteY37" fmla="*/ 215153 h 978945"/>
              <a:gd name="connsiteX38" fmla="*/ 1086522 w 1204981"/>
              <a:gd name="connsiteY38" fmla="*/ 193637 h 978945"/>
              <a:gd name="connsiteX39" fmla="*/ 1032734 w 1204981"/>
              <a:gd name="connsiteY39" fmla="*/ 139849 h 978945"/>
              <a:gd name="connsiteX40" fmla="*/ 957431 w 1204981"/>
              <a:gd name="connsiteY40" fmla="*/ 64545 h 978945"/>
              <a:gd name="connsiteX41" fmla="*/ 935915 w 1204981"/>
              <a:gd name="connsiteY41" fmla="*/ 43030 h 978945"/>
              <a:gd name="connsiteX42" fmla="*/ 903642 w 1204981"/>
              <a:gd name="connsiteY42" fmla="*/ 21515 h 978945"/>
              <a:gd name="connsiteX43" fmla="*/ 753035 w 1204981"/>
              <a:gd name="connsiteY43" fmla="*/ 10757 h 978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204981" h="978945">
                <a:moveTo>
                  <a:pt x="613186" y="0"/>
                </a:moveTo>
                <a:cubicBezTo>
                  <a:pt x="595257" y="3586"/>
                  <a:pt x="577557" y="8621"/>
                  <a:pt x="559398" y="10757"/>
                </a:cubicBezTo>
                <a:cubicBezTo>
                  <a:pt x="444543" y="24269"/>
                  <a:pt x="449853" y="15028"/>
                  <a:pt x="355002" y="32273"/>
                </a:cubicBezTo>
                <a:cubicBezTo>
                  <a:pt x="340456" y="34918"/>
                  <a:pt x="326133" y="38782"/>
                  <a:pt x="311972" y="43030"/>
                </a:cubicBezTo>
                <a:cubicBezTo>
                  <a:pt x="290249" y="49547"/>
                  <a:pt x="247426" y="64545"/>
                  <a:pt x="247426" y="64545"/>
                </a:cubicBezTo>
                <a:cubicBezTo>
                  <a:pt x="192913" y="119060"/>
                  <a:pt x="263461" y="54925"/>
                  <a:pt x="193638" y="96818"/>
                </a:cubicBezTo>
                <a:cubicBezTo>
                  <a:pt x="167022" y="112787"/>
                  <a:pt x="172595" y="128619"/>
                  <a:pt x="150607" y="150607"/>
                </a:cubicBezTo>
                <a:cubicBezTo>
                  <a:pt x="141465" y="159749"/>
                  <a:pt x="129092" y="164950"/>
                  <a:pt x="118334" y="172122"/>
                </a:cubicBezTo>
                <a:cubicBezTo>
                  <a:pt x="91291" y="253248"/>
                  <a:pt x="127772" y="153244"/>
                  <a:pt x="86061" y="236668"/>
                </a:cubicBezTo>
                <a:cubicBezTo>
                  <a:pt x="58132" y="292527"/>
                  <a:pt x="95813" y="248433"/>
                  <a:pt x="53788" y="290456"/>
                </a:cubicBezTo>
                <a:cubicBezTo>
                  <a:pt x="21145" y="388392"/>
                  <a:pt x="71223" y="233701"/>
                  <a:pt x="32273" y="376517"/>
                </a:cubicBezTo>
                <a:cubicBezTo>
                  <a:pt x="-8673" y="526652"/>
                  <a:pt x="26210" y="363805"/>
                  <a:pt x="0" y="494851"/>
                </a:cubicBezTo>
                <a:cubicBezTo>
                  <a:pt x="4552" y="531267"/>
                  <a:pt x="8691" y="610084"/>
                  <a:pt x="32273" y="645458"/>
                </a:cubicBezTo>
                <a:cubicBezTo>
                  <a:pt x="39445" y="656216"/>
                  <a:pt x="48006" y="666167"/>
                  <a:pt x="53788" y="677731"/>
                </a:cubicBezTo>
                <a:cubicBezTo>
                  <a:pt x="81718" y="733591"/>
                  <a:pt x="44037" y="689494"/>
                  <a:pt x="86061" y="731520"/>
                </a:cubicBezTo>
                <a:cubicBezTo>
                  <a:pt x="89647" y="742278"/>
                  <a:pt x="91748" y="753651"/>
                  <a:pt x="96819" y="763793"/>
                </a:cubicBezTo>
                <a:cubicBezTo>
                  <a:pt x="108985" y="788124"/>
                  <a:pt x="141515" y="825863"/>
                  <a:pt x="161365" y="839096"/>
                </a:cubicBezTo>
                <a:cubicBezTo>
                  <a:pt x="172123" y="846268"/>
                  <a:pt x="183542" y="852534"/>
                  <a:pt x="193638" y="860611"/>
                </a:cubicBezTo>
                <a:cubicBezTo>
                  <a:pt x="201558" y="866947"/>
                  <a:pt x="208817" y="874207"/>
                  <a:pt x="215153" y="882127"/>
                </a:cubicBezTo>
                <a:cubicBezTo>
                  <a:pt x="223230" y="892223"/>
                  <a:pt x="226572" y="906323"/>
                  <a:pt x="236668" y="914400"/>
                </a:cubicBezTo>
                <a:cubicBezTo>
                  <a:pt x="245523" y="921484"/>
                  <a:pt x="258183" y="921571"/>
                  <a:pt x="268941" y="925157"/>
                </a:cubicBezTo>
                <a:cubicBezTo>
                  <a:pt x="276113" y="932329"/>
                  <a:pt x="281759" y="941455"/>
                  <a:pt x="290456" y="946673"/>
                </a:cubicBezTo>
                <a:cubicBezTo>
                  <a:pt x="360287" y="988572"/>
                  <a:pt x="289723" y="924426"/>
                  <a:pt x="344245" y="978945"/>
                </a:cubicBezTo>
                <a:lnTo>
                  <a:pt x="537882" y="968188"/>
                </a:lnTo>
                <a:cubicBezTo>
                  <a:pt x="579817" y="965296"/>
                  <a:pt x="705998" y="952945"/>
                  <a:pt x="753035" y="946673"/>
                </a:cubicBezTo>
                <a:cubicBezTo>
                  <a:pt x="812478" y="938747"/>
                  <a:pt x="815589" y="935299"/>
                  <a:pt x="871369" y="925157"/>
                </a:cubicBezTo>
                <a:cubicBezTo>
                  <a:pt x="892829" y="921255"/>
                  <a:pt x="914400" y="917986"/>
                  <a:pt x="935915" y="914400"/>
                </a:cubicBezTo>
                <a:lnTo>
                  <a:pt x="1000461" y="892884"/>
                </a:lnTo>
                <a:lnTo>
                  <a:pt x="1032734" y="882127"/>
                </a:lnTo>
                <a:cubicBezTo>
                  <a:pt x="1084907" y="829954"/>
                  <a:pt x="1058887" y="850348"/>
                  <a:pt x="1108038" y="817581"/>
                </a:cubicBezTo>
                <a:cubicBezTo>
                  <a:pt x="1111624" y="806823"/>
                  <a:pt x="1112961" y="795032"/>
                  <a:pt x="1118795" y="785308"/>
                </a:cubicBezTo>
                <a:cubicBezTo>
                  <a:pt x="1124013" y="776611"/>
                  <a:pt x="1135775" y="772865"/>
                  <a:pt x="1140311" y="763793"/>
                </a:cubicBezTo>
                <a:cubicBezTo>
                  <a:pt x="1217130" y="610157"/>
                  <a:pt x="1120049" y="761914"/>
                  <a:pt x="1183341" y="666974"/>
                </a:cubicBezTo>
                <a:cubicBezTo>
                  <a:pt x="1189471" y="617940"/>
                  <a:pt x="1206611" y="490427"/>
                  <a:pt x="1204856" y="451821"/>
                </a:cubicBezTo>
                <a:cubicBezTo>
                  <a:pt x="1203195" y="415290"/>
                  <a:pt x="1192210" y="379721"/>
                  <a:pt x="1183341" y="344244"/>
                </a:cubicBezTo>
                <a:cubicBezTo>
                  <a:pt x="1179755" y="329901"/>
                  <a:pt x="1178408" y="314803"/>
                  <a:pt x="1172584" y="301214"/>
                </a:cubicBezTo>
                <a:cubicBezTo>
                  <a:pt x="1157304" y="265561"/>
                  <a:pt x="1150905" y="274115"/>
                  <a:pt x="1129553" y="247425"/>
                </a:cubicBezTo>
                <a:cubicBezTo>
                  <a:pt x="1121477" y="237329"/>
                  <a:pt x="1116115" y="225249"/>
                  <a:pt x="1108038" y="215153"/>
                </a:cubicBezTo>
                <a:cubicBezTo>
                  <a:pt x="1101702" y="207233"/>
                  <a:pt x="1092858" y="201557"/>
                  <a:pt x="1086522" y="193637"/>
                </a:cubicBezTo>
                <a:cubicBezTo>
                  <a:pt x="1045541" y="142410"/>
                  <a:pt x="1088059" y="176732"/>
                  <a:pt x="1032734" y="139849"/>
                </a:cubicBezTo>
                <a:cubicBezTo>
                  <a:pt x="983414" y="65868"/>
                  <a:pt x="1014235" y="83480"/>
                  <a:pt x="957431" y="64545"/>
                </a:cubicBezTo>
                <a:cubicBezTo>
                  <a:pt x="950259" y="57373"/>
                  <a:pt x="943835" y="49366"/>
                  <a:pt x="935915" y="43030"/>
                </a:cubicBezTo>
                <a:cubicBezTo>
                  <a:pt x="925819" y="34953"/>
                  <a:pt x="915206" y="27297"/>
                  <a:pt x="903642" y="21515"/>
                </a:cubicBezTo>
                <a:cubicBezTo>
                  <a:pt x="857178" y="-1717"/>
                  <a:pt x="801904" y="10757"/>
                  <a:pt x="753035" y="1075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sp>
        <p:nvSpPr>
          <p:cNvPr id="18" name="Forme libre 17">
            <a:extLst>
              <a:ext uri="{FF2B5EF4-FFF2-40B4-BE49-F238E27FC236}">
                <a16:creationId xmlns:a16="http://schemas.microsoft.com/office/drawing/2014/main" id="{B4493679-E670-F948-9C53-08ECB98E79B7}"/>
              </a:ext>
            </a:extLst>
          </p:cNvPr>
          <p:cNvSpPr/>
          <p:nvPr/>
        </p:nvSpPr>
        <p:spPr>
          <a:xfrm>
            <a:off x="8724452" y="4776395"/>
            <a:ext cx="1387736" cy="849854"/>
          </a:xfrm>
          <a:custGeom>
            <a:avLst/>
            <a:gdLst>
              <a:gd name="connsiteX0" fmla="*/ 634701 w 1387736"/>
              <a:gd name="connsiteY0" fmla="*/ 0 h 849854"/>
              <a:gd name="connsiteX1" fmla="*/ 580913 w 1387736"/>
              <a:gd name="connsiteY1" fmla="*/ 10758 h 849854"/>
              <a:gd name="connsiteX2" fmla="*/ 494852 w 1387736"/>
              <a:gd name="connsiteY2" fmla="*/ 21516 h 849854"/>
              <a:gd name="connsiteX3" fmla="*/ 430306 w 1387736"/>
              <a:gd name="connsiteY3" fmla="*/ 32273 h 849854"/>
              <a:gd name="connsiteX4" fmla="*/ 365760 w 1387736"/>
              <a:gd name="connsiteY4" fmla="*/ 53789 h 849854"/>
              <a:gd name="connsiteX5" fmla="*/ 322729 w 1387736"/>
              <a:gd name="connsiteY5" fmla="*/ 64546 h 849854"/>
              <a:gd name="connsiteX6" fmla="*/ 258183 w 1387736"/>
              <a:gd name="connsiteY6" fmla="*/ 86061 h 849854"/>
              <a:gd name="connsiteX7" fmla="*/ 193637 w 1387736"/>
              <a:gd name="connsiteY7" fmla="*/ 107577 h 849854"/>
              <a:gd name="connsiteX8" fmla="*/ 129092 w 1387736"/>
              <a:gd name="connsiteY8" fmla="*/ 129092 h 849854"/>
              <a:gd name="connsiteX9" fmla="*/ 96819 w 1387736"/>
              <a:gd name="connsiteY9" fmla="*/ 139850 h 849854"/>
              <a:gd name="connsiteX10" fmla="*/ 32273 w 1387736"/>
              <a:gd name="connsiteY10" fmla="*/ 225911 h 849854"/>
              <a:gd name="connsiteX11" fmla="*/ 10757 w 1387736"/>
              <a:gd name="connsiteY11" fmla="*/ 301214 h 849854"/>
              <a:gd name="connsiteX12" fmla="*/ 0 w 1387736"/>
              <a:gd name="connsiteY12" fmla="*/ 365760 h 849854"/>
              <a:gd name="connsiteX13" fmla="*/ 10757 w 1387736"/>
              <a:gd name="connsiteY13" fmla="*/ 505610 h 849854"/>
              <a:gd name="connsiteX14" fmla="*/ 53788 w 1387736"/>
              <a:gd name="connsiteY14" fmla="*/ 602429 h 849854"/>
              <a:gd name="connsiteX15" fmla="*/ 107576 w 1387736"/>
              <a:gd name="connsiteY15" fmla="*/ 656217 h 849854"/>
              <a:gd name="connsiteX16" fmla="*/ 161364 w 1387736"/>
              <a:gd name="connsiteY16" fmla="*/ 699247 h 849854"/>
              <a:gd name="connsiteX17" fmla="*/ 193637 w 1387736"/>
              <a:gd name="connsiteY17" fmla="*/ 710005 h 849854"/>
              <a:gd name="connsiteX18" fmla="*/ 247426 w 1387736"/>
              <a:gd name="connsiteY18" fmla="*/ 742278 h 849854"/>
              <a:gd name="connsiteX19" fmla="*/ 311972 w 1387736"/>
              <a:gd name="connsiteY19" fmla="*/ 785309 h 849854"/>
              <a:gd name="connsiteX20" fmla="*/ 408790 w 1387736"/>
              <a:gd name="connsiteY20" fmla="*/ 817581 h 849854"/>
              <a:gd name="connsiteX21" fmla="*/ 484094 w 1387736"/>
              <a:gd name="connsiteY21" fmla="*/ 839097 h 849854"/>
              <a:gd name="connsiteX22" fmla="*/ 602428 w 1387736"/>
              <a:gd name="connsiteY22" fmla="*/ 849854 h 849854"/>
              <a:gd name="connsiteX23" fmla="*/ 763793 w 1387736"/>
              <a:gd name="connsiteY23" fmla="*/ 839097 h 849854"/>
              <a:gd name="connsiteX24" fmla="*/ 1032734 w 1387736"/>
              <a:gd name="connsiteY24" fmla="*/ 828339 h 849854"/>
              <a:gd name="connsiteX25" fmla="*/ 1108037 w 1387736"/>
              <a:gd name="connsiteY25" fmla="*/ 806824 h 849854"/>
              <a:gd name="connsiteX26" fmla="*/ 1140310 w 1387736"/>
              <a:gd name="connsiteY26" fmla="*/ 785309 h 849854"/>
              <a:gd name="connsiteX27" fmla="*/ 1204856 w 1387736"/>
              <a:gd name="connsiteY27" fmla="*/ 763793 h 849854"/>
              <a:gd name="connsiteX28" fmla="*/ 1258644 w 1387736"/>
              <a:gd name="connsiteY28" fmla="*/ 720763 h 849854"/>
              <a:gd name="connsiteX29" fmla="*/ 1280160 w 1387736"/>
              <a:gd name="connsiteY29" fmla="*/ 699247 h 849854"/>
              <a:gd name="connsiteX30" fmla="*/ 1290917 w 1387736"/>
              <a:gd name="connsiteY30" fmla="*/ 666974 h 849854"/>
              <a:gd name="connsiteX31" fmla="*/ 1355463 w 1387736"/>
              <a:gd name="connsiteY31" fmla="*/ 580913 h 849854"/>
              <a:gd name="connsiteX32" fmla="*/ 1387736 w 1387736"/>
              <a:gd name="connsiteY32" fmla="*/ 516367 h 849854"/>
              <a:gd name="connsiteX33" fmla="*/ 1355463 w 1387736"/>
              <a:gd name="connsiteY33" fmla="*/ 290457 h 849854"/>
              <a:gd name="connsiteX34" fmla="*/ 1344706 w 1387736"/>
              <a:gd name="connsiteY34" fmla="*/ 258184 h 849854"/>
              <a:gd name="connsiteX35" fmla="*/ 1323190 w 1387736"/>
              <a:gd name="connsiteY35" fmla="*/ 236669 h 849854"/>
              <a:gd name="connsiteX36" fmla="*/ 1290917 w 1387736"/>
              <a:gd name="connsiteY36" fmla="*/ 182880 h 849854"/>
              <a:gd name="connsiteX37" fmla="*/ 1258644 w 1387736"/>
              <a:gd name="connsiteY37" fmla="*/ 172123 h 849854"/>
              <a:gd name="connsiteX38" fmla="*/ 1215614 w 1387736"/>
              <a:gd name="connsiteY38" fmla="*/ 118334 h 849854"/>
              <a:gd name="connsiteX39" fmla="*/ 1151068 w 1387736"/>
              <a:gd name="connsiteY39" fmla="*/ 75304 h 849854"/>
              <a:gd name="connsiteX40" fmla="*/ 1086522 w 1387736"/>
              <a:gd name="connsiteY40" fmla="*/ 53789 h 849854"/>
              <a:gd name="connsiteX41" fmla="*/ 1054249 w 1387736"/>
              <a:gd name="connsiteY41" fmla="*/ 43031 h 849854"/>
              <a:gd name="connsiteX42" fmla="*/ 860612 w 1387736"/>
              <a:gd name="connsiteY42" fmla="*/ 21516 h 849854"/>
              <a:gd name="connsiteX43" fmla="*/ 796066 w 1387736"/>
              <a:gd name="connsiteY43" fmla="*/ 10758 h 849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387736" h="849854">
                <a:moveTo>
                  <a:pt x="634701" y="0"/>
                </a:moveTo>
                <a:cubicBezTo>
                  <a:pt x="616772" y="3586"/>
                  <a:pt x="598985" y="7978"/>
                  <a:pt x="580913" y="10758"/>
                </a:cubicBezTo>
                <a:cubicBezTo>
                  <a:pt x="552339" y="15154"/>
                  <a:pt x="523472" y="17428"/>
                  <a:pt x="494852" y="21516"/>
                </a:cubicBezTo>
                <a:cubicBezTo>
                  <a:pt x="473259" y="24601"/>
                  <a:pt x="451821" y="28687"/>
                  <a:pt x="430306" y="32273"/>
                </a:cubicBezTo>
                <a:cubicBezTo>
                  <a:pt x="408791" y="39445"/>
                  <a:pt x="387762" y="48289"/>
                  <a:pt x="365760" y="53789"/>
                </a:cubicBezTo>
                <a:cubicBezTo>
                  <a:pt x="351416" y="57375"/>
                  <a:pt x="336891" y="60298"/>
                  <a:pt x="322729" y="64546"/>
                </a:cubicBezTo>
                <a:cubicBezTo>
                  <a:pt x="301006" y="71063"/>
                  <a:pt x="279698" y="78889"/>
                  <a:pt x="258183" y="86061"/>
                </a:cubicBezTo>
                <a:lnTo>
                  <a:pt x="193637" y="107577"/>
                </a:lnTo>
                <a:lnTo>
                  <a:pt x="129092" y="129092"/>
                </a:lnTo>
                <a:lnTo>
                  <a:pt x="96819" y="139850"/>
                </a:lnTo>
                <a:cubicBezTo>
                  <a:pt x="71331" y="165337"/>
                  <a:pt x="44439" y="189414"/>
                  <a:pt x="32273" y="225911"/>
                </a:cubicBezTo>
                <a:cubicBezTo>
                  <a:pt x="22021" y="256667"/>
                  <a:pt x="17510" y="267448"/>
                  <a:pt x="10757" y="301214"/>
                </a:cubicBezTo>
                <a:cubicBezTo>
                  <a:pt x="6479" y="322603"/>
                  <a:pt x="3586" y="344245"/>
                  <a:pt x="0" y="365760"/>
                </a:cubicBezTo>
                <a:cubicBezTo>
                  <a:pt x="3586" y="412377"/>
                  <a:pt x="3465" y="459428"/>
                  <a:pt x="10757" y="505610"/>
                </a:cubicBezTo>
                <a:cubicBezTo>
                  <a:pt x="15802" y="537564"/>
                  <a:pt x="31413" y="576858"/>
                  <a:pt x="53788" y="602429"/>
                </a:cubicBezTo>
                <a:cubicBezTo>
                  <a:pt x="70485" y="621511"/>
                  <a:pt x="89647" y="638288"/>
                  <a:pt x="107576" y="656217"/>
                </a:cubicBezTo>
                <a:cubicBezTo>
                  <a:pt x="127586" y="676227"/>
                  <a:pt x="134227" y="685678"/>
                  <a:pt x="161364" y="699247"/>
                </a:cubicBezTo>
                <a:cubicBezTo>
                  <a:pt x="171506" y="704318"/>
                  <a:pt x="182879" y="706419"/>
                  <a:pt x="193637" y="710005"/>
                </a:cubicBezTo>
                <a:cubicBezTo>
                  <a:pt x="241910" y="758275"/>
                  <a:pt x="184581" y="707364"/>
                  <a:pt x="247426" y="742278"/>
                </a:cubicBezTo>
                <a:cubicBezTo>
                  <a:pt x="270030" y="754836"/>
                  <a:pt x="287441" y="777132"/>
                  <a:pt x="311972" y="785309"/>
                </a:cubicBezTo>
                <a:lnTo>
                  <a:pt x="408790" y="817581"/>
                </a:lnTo>
                <a:cubicBezTo>
                  <a:pt x="430917" y="824957"/>
                  <a:pt x="461579" y="836095"/>
                  <a:pt x="484094" y="839097"/>
                </a:cubicBezTo>
                <a:cubicBezTo>
                  <a:pt x="523354" y="844332"/>
                  <a:pt x="562983" y="846268"/>
                  <a:pt x="602428" y="849854"/>
                </a:cubicBezTo>
                <a:lnTo>
                  <a:pt x="763793" y="839097"/>
                </a:lnTo>
                <a:cubicBezTo>
                  <a:pt x="853400" y="834617"/>
                  <a:pt x="943228" y="834512"/>
                  <a:pt x="1032734" y="828339"/>
                </a:cubicBezTo>
                <a:cubicBezTo>
                  <a:pt x="1049760" y="827165"/>
                  <a:pt x="1090119" y="812796"/>
                  <a:pt x="1108037" y="806824"/>
                </a:cubicBezTo>
                <a:cubicBezTo>
                  <a:pt x="1118795" y="799652"/>
                  <a:pt x="1128495" y="790560"/>
                  <a:pt x="1140310" y="785309"/>
                </a:cubicBezTo>
                <a:cubicBezTo>
                  <a:pt x="1161035" y="776098"/>
                  <a:pt x="1204856" y="763793"/>
                  <a:pt x="1204856" y="763793"/>
                </a:cubicBezTo>
                <a:cubicBezTo>
                  <a:pt x="1256812" y="711839"/>
                  <a:pt x="1190784" y="775052"/>
                  <a:pt x="1258644" y="720763"/>
                </a:cubicBezTo>
                <a:cubicBezTo>
                  <a:pt x="1266564" y="714427"/>
                  <a:pt x="1272988" y="706419"/>
                  <a:pt x="1280160" y="699247"/>
                </a:cubicBezTo>
                <a:cubicBezTo>
                  <a:pt x="1283746" y="688489"/>
                  <a:pt x="1285083" y="676698"/>
                  <a:pt x="1290917" y="666974"/>
                </a:cubicBezTo>
                <a:cubicBezTo>
                  <a:pt x="1329151" y="603252"/>
                  <a:pt x="1310803" y="714890"/>
                  <a:pt x="1355463" y="580913"/>
                </a:cubicBezTo>
                <a:cubicBezTo>
                  <a:pt x="1370310" y="536374"/>
                  <a:pt x="1359931" y="558075"/>
                  <a:pt x="1387736" y="516367"/>
                </a:cubicBezTo>
                <a:cubicBezTo>
                  <a:pt x="1375470" y="332363"/>
                  <a:pt x="1394027" y="406148"/>
                  <a:pt x="1355463" y="290457"/>
                </a:cubicBezTo>
                <a:cubicBezTo>
                  <a:pt x="1351877" y="279699"/>
                  <a:pt x="1352724" y="266202"/>
                  <a:pt x="1344706" y="258184"/>
                </a:cubicBezTo>
                <a:lnTo>
                  <a:pt x="1323190" y="236669"/>
                </a:lnTo>
                <a:cubicBezTo>
                  <a:pt x="1314729" y="211283"/>
                  <a:pt x="1315529" y="197647"/>
                  <a:pt x="1290917" y="182880"/>
                </a:cubicBezTo>
                <a:cubicBezTo>
                  <a:pt x="1281193" y="177046"/>
                  <a:pt x="1269402" y="175709"/>
                  <a:pt x="1258644" y="172123"/>
                </a:cubicBezTo>
                <a:cubicBezTo>
                  <a:pt x="1244531" y="150954"/>
                  <a:pt x="1236050" y="133661"/>
                  <a:pt x="1215614" y="118334"/>
                </a:cubicBezTo>
                <a:cubicBezTo>
                  <a:pt x="1194928" y="102819"/>
                  <a:pt x="1175599" y="83481"/>
                  <a:pt x="1151068" y="75304"/>
                </a:cubicBezTo>
                <a:lnTo>
                  <a:pt x="1086522" y="53789"/>
                </a:lnTo>
                <a:cubicBezTo>
                  <a:pt x="1075764" y="50203"/>
                  <a:pt x="1065542" y="44058"/>
                  <a:pt x="1054249" y="43031"/>
                </a:cubicBezTo>
                <a:cubicBezTo>
                  <a:pt x="910663" y="29977"/>
                  <a:pt x="975124" y="37874"/>
                  <a:pt x="860612" y="21516"/>
                </a:cubicBezTo>
                <a:cubicBezTo>
                  <a:pt x="818133" y="7356"/>
                  <a:pt x="839679" y="10758"/>
                  <a:pt x="796066" y="107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R"/>
          </a:p>
        </p:txBody>
      </p:sp>
      <p:cxnSp>
        <p:nvCxnSpPr>
          <p:cNvPr id="26" name="Connecteur droit avec flèche 25">
            <a:extLst>
              <a:ext uri="{FF2B5EF4-FFF2-40B4-BE49-F238E27FC236}">
                <a16:creationId xmlns:a16="http://schemas.microsoft.com/office/drawing/2014/main" id="{B2C92933-6DBD-D944-A87D-F0D17F8ACF14}"/>
              </a:ext>
            </a:extLst>
          </p:cNvPr>
          <p:cNvCxnSpPr/>
          <p:nvPr/>
        </p:nvCxnSpPr>
        <p:spPr>
          <a:xfrm flipH="1">
            <a:off x="8294146" y="4056532"/>
            <a:ext cx="430306" cy="71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962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0B8A6-53D0-9B42-A234-96324F3D14D6}"/>
              </a:ext>
            </a:extLst>
          </p:cNvPr>
          <p:cNvSpPr>
            <a:spLocks noGrp="1"/>
          </p:cNvSpPr>
          <p:nvPr>
            <p:ph type="title"/>
          </p:nvPr>
        </p:nvSpPr>
        <p:spPr/>
        <p:txBody>
          <a:bodyPr>
            <a:normAutofit/>
          </a:bodyPr>
          <a:lstStyle/>
          <a:p>
            <a:r>
              <a:rPr lang="fr-BR" sz="3600" dirty="0"/>
              <a:t>… Introdução</a:t>
            </a:r>
          </a:p>
        </p:txBody>
      </p:sp>
      <p:sp>
        <p:nvSpPr>
          <p:cNvPr id="3" name="Espace réservé du contenu 2">
            <a:extLst>
              <a:ext uri="{FF2B5EF4-FFF2-40B4-BE49-F238E27FC236}">
                <a16:creationId xmlns:a16="http://schemas.microsoft.com/office/drawing/2014/main" id="{F64397D5-3C9F-6742-840C-92E56883CEFE}"/>
              </a:ext>
            </a:extLst>
          </p:cNvPr>
          <p:cNvSpPr>
            <a:spLocks noGrp="1"/>
          </p:cNvSpPr>
          <p:nvPr>
            <p:ph idx="1"/>
          </p:nvPr>
        </p:nvSpPr>
        <p:spPr>
          <a:xfrm>
            <a:off x="838200" y="1690687"/>
            <a:ext cx="10515600" cy="4802187"/>
          </a:xfrm>
        </p:spPr>
        <p:txBody>
          <a:bodyPr>
            <a:normAutofit fontScale="62500" lnSpcReduction="20000"/>
          </a:bodyPr>
          <a:lstStyle/>
          <a:p>
            <a:r>
              <a:rPr lang="fr-BR" b="1" dirty="0"/>
              <a:t>Custos de armazenagem e conservação </a:t>
            </a:r>
            <a:r>
              <a:rPr lang="fr-BR" dirty="0"/>
              <a:t>aparecem em dois momentos:</a:t>
            </a:r>
          </a:p>
          <a:p>
            <a:pPr marL="0" indent="0">
              <a:buNone/>
            </a:pPr>
            <a:r>
              <a:rPr lang="fr-BR" dirty="0"/>
              <a:t> 1. Em relação ao CPL</a:t>
            </a:r>
          </a:p>
          <a:p>
            <a:pPr marL="0" indent="0">
              <a:buNone/>
            </a:pPr>
            <a:r>
              <a:rPr lang="fr-FR" dirty="0"/>
              <a:t> 2. E</a:t>
            </a:r>
            <a:r>
              <a:rPr lang="fr-BR" dirty="0"/>
              <a:t>m relaçao à MEE. </a:t>
            </a:r>
          </a:p>
          <a:p>
            <a:pPr marL="0" indent="0">
              <a:buNone/>
            </a:pPr>
            <a:r>
              <a:rPr lang="fr-BR" dirty="0"/>
              <a:t>Os custos nesses dois momentos são de natureza diferente: </a:t>
            </a:r>
          </a:p>
          <a:p>
            <a:pPr marL="0" indent="0">
              <a:buNone/>
            </a:pPr>
            <a:r>
              <a:rPr lang="fr-BR" dirty="0"/>
              <a:t>	O primeiro é um custo relacionado à produção</a:t>
            </a:r>
          </a:p>
          <a:p>
            <a:pPr marL="0" indent="0">
              <a:buNone/>
            </a:pPr>
            <a:r>
              <a:rPr lang="fr-BR" dirty="0"/>
              <a:t>	O segundo é um custo relacionado à manutenção da mercadoria na esfera da circulação enquanto 	permanece em estoque até ser vendida</a:t>
            </a:r>
          </a:p>
          <a:p>
            <a:endParaRPr lang="fr-BR" b="1" dirty="0"/>
          </a:p>
          <a:p>
            <a:r>
              <a:rPr lang="fr-BR" b="1" dirty="0"/>
              <a:t>Custos puros de circulação </a:t>
            </a:r>
            <a:r>
              <a:rPr lang="fr-BR" dirty="0"/>
              <a:t>aparecem em dois momentos:</a:t>
            </a:r>
          </a:p>
          <a:p>
            <a:r>
              <a:rPr lang="fr-BR" dirty="0"/>
              <a:t>1. Na fase de compra de FT e MP</a:t>
            </a:r>
          </a:p>
          <a:p>
            <a:r>
              <a:rPr lang="fr-BR" dirty="0"/>
              <a:t>2. Na fase de venda da mercadoria produzida</a:t>
            </a:r>
          </a:p>
          <a:p>
            <a:endParaRPr lang="fr-BR" dirty="0"/>
          </a:p>
          <a:p>
            <a:r>
              <a:rPr lang="fr-BR" b="1" dirty="0"/>
              <a:t>A fase de venda, portanto, incorre em dois tipos de custos:</a:t>
            </a:r>
          </a:p>
          <a:p>
            <a:r>
              <a:rPr lang="fr-BR" dirty="0"/>
              <a:t>1. </a:t>
            </a:r>
            <a:r>
              <a:rPr lang="fr-BR" i="1" dirty="0"/>
              <a:t>Custos puros de circulação </a:t>
            </a:r>
            <a:r>
              <a:rPr lang="fr-BR" dirty="0"/>
              <a:t>ligados à mera transformação de mercadoria em dinheiro</a:t>
            </a:r>
          </a:p>
          <a:p>
            <a:r>
              <a:rPr lang="fr-BR" dirty="0"/>
              <a:t>2. </a:t>
            </a:r>
            <a:r>
              <a:rPr lang="fr-BR" i="1" dirty="0"/>
              <a:t>Custos de armazenagem e preservação </a:t>
            </a:r>
            <a:r>
              <a:rPr lang="fr-BR" dirty="0"/>
              <a:t>da mercadoria em estoque</a:t>
            </a:r>
          </a:p>
        </p:txBody>
      </p:sp>
    </p:spTree>
    <p:extLst>
      <p:ext uri="{BB962C8B-B14F-4D97-AF65-F5344CB8AC3E}">
        <p14:creationId xmlns:p14="http://schemas.microsoft.com/office/powerpoint/2010/main" val="79863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A934C2-B23F-704D-BD1D-E1BDF7248258}"/>
              </a:ext>
            </a:extLst>
          </p:cNvPr>
          <p:cNvSpPr>
            <a:spLocks noGrp="1"/>
          </p:cNvSpPr>
          <p:nvPr>
            <p:ph type="title"/>
          </p:nvPr>
        </p:nvSpPr>
        <p:spPr/>
        <p:txBody>
          <a:bodyPr/>
          <a:lstStyle/>
          <a:p>
            <a:endParaRPr lang="fr-BR" dirty="0"/>
          </a:p>
        </p:txBody>
      </p:sp>
      <p:sp>
        <p:nvSpPr>
          <p:cNvPr id="3" name="Espace réservé du contenu 2">
            <a:extLst>
              <a:ext uri="{FF2B5EF4-FFF2-40B4-BE49-F238E27FC236}">
                <a16:creationId xmlns:a16="http://schemas.microsoft.com/office/drawing/2014/main" id="{12DE26C9-A3DF-1045-82AD-8949D37CE093}"/>
              </a:ext>
            </a:extLst>
          </p:cNvPr>
          <p:cNvSpPr>
            <a:spLocks noGrp="1"/>
          </p:cNvSpPr>
          <p:nvPr>
            <p:ph idx="1"/>
          </p:nvPr>
        </p:nvSpPr>
        <p:spPr/>
        <p:txBody>
          <a:bodyPr>
            <a:normAutofit/>
          </a:bodyPr>
          <a:lstStyle/>
          <a:p>
            <a:pPr marL="0" indent="0" algn="ctr">
              <a:buNone/>
            </a:pPr>
            <a:endParaRPr lang="fr-BR" sz="4800" dirty="0"/>
          </a:p>
          <a:p>
            <a:pPr marL="0" indent="0" algn="ctr">
              <a:buNone/>
            </a:pPr>
            <a:r>
              <a:rPr lang="fr-BR" sz="6000" dirty="0"/>
              <a:t>I. Custos puros de circulação</a:t>
            </a:r>
          </a:p>
        </p:txBody>
      </p:sp>
    </p:spTree>
    <p:extLst>
      <p:ext uri="{BB962C8B-B14F-4D97-AF65-F5344CB8AC3E}">
        <p14:creationId xmlns:p14="http://schemas.microsoft.com/office/powerpoint/2010/main" val="907908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2D3A0-FB01-704D-AC00-2AD72001A54C}"/>
              </a:ext>
            </a:extLst>
          </p:cNvPr>
          <p:cNvSpPr>
            <a:spLocks noGrp="1"/>
          </p:cNvSpPr>
          <p:nvPr>
            <p:ph type="title"/>
          </p:nvPr>
        </p:nvSpPr>
        <p:spPr/>
        <p:txBody>
          <a:bodyPr>
            <a:normAutofit/>
          </a:bodyPr>
          <a:lstStyle/>
          <a:p>
            <a:pPr algn="ctr"/>
            <a:r>
              <a:rPr lang="fr-BR" dirty="0"/>
              <a:t>1. O trabalho comercial</a:t>
            </a:r>
            <a:br>
              <a:rPr lang="fr-BR" dirty="0"/>
            </a:br>
            <a:endParaRPr lang="fr-BR" dirty="0"/>
          </a:p>
        </p:txBody>
      </p:sp>
      <p:sp>
        <p:nvSpPr>
          <p:cNvPr id="3" name="Espace réservé du contenu 2">
            <a:extLst>
              <a:ext uri="{FF2B5EF4-FFF2-40B4-BE49-F238E27FC236}">
                <a16:creationId xmlns:a16="http://schemas.microsoft.com/office/drawing/2014/main" id="{1A613447-7FB8-C241-96E6-9D826B3AD828}"/>
              </a:ext>
            </a:extLst>
          </p:cNvPr>
          <p:cNvSpPr>
            <a:spLocks noGrp="1"/>
          </p:cNvSpPr>
          <p:nvPr>
            <p:ph idx="1"/>
          </p:nvPr>
        </p:nvSpPr>
        <p:spPr/>
        <p:txBody>
          <a:bodyPr>
            <a:normAutofit fontScale="92500" lnSpcReduction="20000"/>
          </a:bodyPr>
          <a:lstStyle/>
          <a:p>
            <a:r>
              <a:rPr lang="fr-BR" dirty="0"/>
              <a:t>A atividade de compra e venda realizada pelo capitalista não produz mercadoria nem cria valor porque apenas intermedeia a troca de forma do valor, da forma dinheiro em elementos do capital produtivo ou da forma mercadoria para a forma dinheiro (96)</a:t>
            </a:r>
          </a:p>
          <a:p>
            <a:r>
              <a:rPr lang="fr-BR" dirty="0"/>
              <a:t>A substituição do capitalista pelo trabalho assalariado nessas funções de compra e venda não muda o seu caráter de atividade improdutiva de valor</a:t>
            </a:r>
          </a:p>
          <a:p>
            <a:r>
              <a:rPr lang="fr-BR" dirty="0"/>
              <a:t>Da mesma forma, a transformação dessa atividade atomizada pelos vários ciclos do capital numa atividade concentrada por capitais especializados no comércio também não muda o seu caráter de atividade improdutiva de valor (96)</a:t>
            </a:r>
          </a:p>
          <a:p>
            <a:r>
              <a:rPr lang="fr-BR" dirty="0"/>
              <a:t>Porém, o capital comercial encurta o tempo dessas operações e diminui a quantidade de trabalho que a sociedade precisa dedicar a essa atividade improdutiva (96-97)</a:t>
            </a:r>
          </a:p>
        </p:txBody>
      </p:sp>
    </p:spTree>
    <p:extLst>
      <p:ext uri="{BB962C8B-B14F-4D97-AF65-F5344CB8AC3E}">
        <p14:creationId xmlns:p14="http://schemas.microsoft.com/office/powerpoint/2010/main" val="206487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00F062-5DE1-6F45-9D87-3DF680C7F869}"/>
              </a:ext>
            </a:extLst>
          </p:cNvPr>
          <p:cNvSpPr>
            <a:spLocks noGrp="1"/>
          </p:cNvSpPr>
          <p:nvPr>
            <p:ph type="title"/>
          </p:nvPr>
        </p:nvSpPr>
        <p:spPr/>
        <p:txBody>
          <a:bodyPr>
            <a:normAutofit/>
          </a:bodyPr>
          <a:lstStyle/>
          <a:p>
            <a:pPr algn="ctr"/>
            <a:r>
              <a:rPr lang="fr-BR" dirty="0"/>
              <a:t>O trabalho assalariado do comércio economiza custos sociais de circulação</a:t>
            </a:r>
          </a:p>
        </p:txBody>
      </p:sp>
      <p:sp>
        <p:nvSpPr>
          <p:cNvPr id="3" name="Espace réservé du contenu 2">
            <a:extLst>
              <a:ext uri="{FF2B5EF4-FFF2-40B4-BE49-F238E27FC236}">
                <a16:creationId xmlns:a16="http://schemas.microsoft.com/office/drawing/2014/main" id="{1672BAE8-3688-E74C-8263-A4B95E46EDC2}"/>
              </a:ext>
            </a:extLst>
          </p:cNvPr>
          <p:cNvSpPr>
            <a:spLocks noGrp="1"/>
          </p:cNvSpPr>
          <p:nvPr>
            <p:ph idx="1"/>
          </p:nvPr>
        </p:nvSpPr>
        <p:spPr/>
        <p:txBody>
          <a:bodyPr/>
          <a:lstStyle/>
          <a:p>
            <a:r>
              <a:rPr lang="fr-BR" dirty="0"/>
              <a:t>Suponha que um trabalhador assalariado seja empregado para efetuar as atividades comerciais de um capitalista industrial e que trabalhe durante uma jornada de 10 horas e receba, como seus colegas engajados na produção, o equivalente a 8 horas</a:t>
            </a:r>
          </a:p>
          <a:p>
            <a:r>
              <a:rPr lang="fr-BR" dirty="0"/>
              <a:t>Seu trabalho não sendo produtor de valor, não produzirá valor durante as 8 horas pelas quais é retribuído nem durante as 2 horas durante as quais trabalha de graça</a:t>
            </a:r>
          </a:p>
          <a:p>
            <a:r>
              <a:rPr lang="fr-BR" dirty="0"/>
              <a:t>Para a sociedade essas 2 horas não formam produto ou valor excedente, mas os custos de circulação para a sociedade « diminuem de 1/5, de 10 horas para 8 » (97) </a:t>
            </a:r>
          </a:p>
        </p:txBody>
      </p:sp>
    </p:spTree>
    <p:extLst>
      <p:ext uri="{BB962C8B-B14F-4D97-AF65-F5344CB8AC3E}">
        <p14:creationId xmlns:p14="http://schemas.microsoft.com/office/powerpoint/2010/main" val="163679168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5001</TotalTime>
  <Words>4696</Words>
  <Application>Microsoft Macintosh PowerPoint</Application>
  <PresentationFormat>Grand écran</PresentationFormat>
  <Paragraphs>343</Paragraphs>
  <Slides>41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41</vt:i4>
      </vt:variant>
    </vt:vector>
  </HeadingPairs>
  <TitlesOfParts>
    <vt:vector size="48" baseType="lpstr">
      <vt:lpstr>Arial</vt:lpstr>
      <vt:lpstr>Calibri</vt:lpstr>
      <vt:lpstr>Calibri Light</vt:lpstr>
      <vt:lpstr>Cambria Math</vt:lpstr>
      <vt:lpstr>Futura Bk BT</vt:lpstr>
      <vt:lpstr>Futura Hv BT</vt:lpstr>
      <vt:lpstr>Tema do Office</vt:lpstr>
      <vt:lpstr>Custos de circulação  Capítulo VI Livro II </vt:lpstr>
      <vt:lpstr>Introdução</vt:lpstr>
      <vt:lpstr>… Introdução</vt:lpstr>
      <vt:lpstr>… Introdução</vt:lpstr>
      <vt:lpstr>… Introdução</vt:lpstr>
      <vt:lpstr>… Introdução</vt:lpstr>
      <vt:lpstr>Présentation PowerPoint</vt:lpstr>
      <vt:lpstr>1. O trabalho comercial </vt:lpstr>
      <vt:lpstr>O trabalho assalariado do comércio economiza custos sociais de circulação</vt:lpstr>
      <vt:lpstr>O trabalho assalariado comercial e valorização do capital</vt:lpstr>
      <vt:lpstr>2. Trabalho contábil e custos de contabilidade</vt:lpstr>
      <vt:lpstr>Custos de contabilidade</vt:lpstr>
      <vt:lpstr>Capital inicial e reprodução dos custos de contabilidade</vt:lpstr>
      <vt:lpstr>Taxa de lucro e taxa de acumulação Custos de circulação como dedução da mais valia</vt:lpstr>
      <vt:lpstr>Custos de circulação e taxa de acumulação</vt:lpstr>
      <vt:lpstr>Présentation PowerPoint</vt:lpstr>
      <vt:lpstr>Diferença entre custos de contabilidade e custos de comercialização (compra e venda)</vt:lpstr>
      <vt:lpstr>3.Dinheiro</vt:lpstr>
      <vt:lpstr>Présentation PowerPoint</vt:lpstr>
      <vt:lpstr>1. Formação de estoque em geral</vt:lpstr>
      <vt:lpstr>Formação de estoques implicados no ciclo do capital</vt:lpstr>
      <vt:lpstr> … Formação de estoques implicados no ciclo do capital </vt:lpstr>
      <vt:lpstr>Formação de estoques</vt:lpstr>
      <vt:lpstr>Estoque de capital produtivo latente</vt:lpstr>
      <vt:lpstr>… Estoque de capital produtivo latente</vt:lpstr>
      <vt:lpstr>Armazenamento e manutenção de estoque de Mercadorias</vt:lpstr>
      <vt:lpstr>Custos de manutenção de estoque de mercadorias</vt:lpstr>
      <vt:lpstr>Estoque como necessidade da reprodução normal</vt:lpstr>
      <vt:lpstr>… Estoque como necessidade da reprodução normal</vt:lpstr>
      <vt:lpstr>Ambiguidade dos custos de estoque de mercadoria </vt:lpstr>
      <vt:lpstr>… Ambiguidade</vt:lpstr>
      <vt:lpstr>Resultado até aqui</vt:lpstr>
      <vt:lpstr>Ilustração comparada: custos puros e custos de conservação da MEE na reprodução do capital</vt:lpstr>
      <vt:lpstr>Ilustração comparada Tabela 1. Custos puros de circulação na reprodução do capital individual</vt:lpstr>
      <vt:lpstr>Comentários sobre tabela 1</vt:lpstr>
      <vt:lpstr>Ilustração comparada Tabela 2. Custos de conservação da MEE na reprodução do capital</vt:lpstr>
      <vt:lpstr>Comentários sobre tabela 2</vt:lpstr>
      <vt:lpstr>III. Custos de transporte</vt:lpstr>
      <vt:lpstr> … Custos de transporte</vt:lpstr>
      <vt:lpstr>Principais resultados</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Introduçao</dc:title>
  <dc:creator>Francisco Paulo Cipolla</dc:creator>
  <cp:lastModifiedBy>cipolla francisco paulo</cp:lastModifiedBy>
  <cp:revision>149</cp:revision>
  <dcterms:created xsi:type="dcterms:W3CDTF">2020-08-17T21:13:53Z</dcterms:created>
  <dcterms:modified xsi:type="dcterms:W3CDTF">2021-04-15T16:59:01Z</dcterms:modified>
</cp:coreProperties>
</file>