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8" r:id="rId2"/>
    <p:sldId id="388" r:id="rId3"/>
    <p:sldId id="390" r:id="rId4"/>
    <p:sldId id="389" r:id="rId5"/>
    <p:sldId id="391" r:id="rId6"/>
    <p:sldId id="384" r:id="rId7"/>
    <p:sldId id="392" r:id="rId8"/>
    <p:sldId id="393" r:id="rId9"/>
    <p:sldId id="394" r:id="rId10"/>
    <p:sldId id="261" r:id="rId11"/>
    <p:sldId id="396" r:id="rId12"/>
    <p:sldId id="397" r:id="rId13"/>
    <p:sldId id="398" r:id="rId14"/>
    <p:sldId id="399" r:id="rId15"/>
    <p:sldId id="400" r:id="rId16"/>
    <p:sldId id="401" r:id="rId17"/>
    <p:sldId id="276" r:id="rId18"/>
    <p:sldId id="278" r:id="rId19"/>
    <p:sldId id="407" r:id="rId20"/>
    <p:sldId id="279" r:id="rId21"/>
    <p:sldId id="387" r:id="rId22"/>
    <p:sldId id="408" r:id="rId23"/>
    <p:sldId id="409" r:id="rId24"/>
    <p:sldId id="411" r:id="rId25"/>
    <p:sldId id="404" r:id="rId26"/>
    <p:sldId id="385" r:id="rId27"/>
    <p:sldId id="410" r:id="rId28"/>
    <p:sldId id="412" r:id="rId29"/>
    <p:sldId id="415" r:id="rId30"/>
    <p:sldId id="417" r:id="rId31"/>
    <p:sldId id="416" r:id="rId32"/>
    <p:sldId id="413" r:id="rId3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79" autoAdjust="0"/>
    <p:restoredTop sz="94660"/>
  </p:normalViewPr>
  <p:slideViewPr>
    <p:cSldViewPr snapToGrid="0">
      <p:cViewPr>
        <p:scale>
          <a:sx n="120" d="100"/>
          <a:sy n="120" d="100"/>
        </p:scale>
        <p:origin x="-114" y="-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12F57E-BB30-408C-B6EA-65261FAC2E9A}" type="datetimeFigureOut">
              <a:rPr lang="pt-BR" smtClean="0"/>
              <a:t>13/09/2020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6475EC-ACE4-4029-A3B8-E80904AE1A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7182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71F9-BD61-41A8-A265-115A5343D652}" type="datetimeFigureOut">
              <a:rPr lang="pt-BR" smtClean="0"/>
              <a:t>13/09/2020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C5966-CC82-4640-A9E2-D27B3738F7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7962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71F9-BD61-41A8-A265-115A5343D652}" type="datetimeFigureOut">
              <a:rPr lang="pt-BR" smtClean="0"/>
              <a:t>13/09/2020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C5966-CC82-4640-A9E2-D27B3738F7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7282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71F9-BD61-41A8-A265-115A5343D652}" type="datetimeFigureOut">
              <a:rPr lang="pt-BR" smtClean="0"/>
              <a:t>13/09/2020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C5966-CC82-4640-A9E2-D27B3738F7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1359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FF0C501-DDDF-8B44-9549-75AAD7AA6F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A9D7E0B-64C6-AB4E-9488-B98E506F16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3D05584-6C7A-7A40-B9DC-EE1BD6C631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CD5140-713F-0949-9227-D4B19E4BDF31}" type="slidenum">
              <a:rPr lang="pt-BR" altLang="x-none"/>
              <a:pPr/>
              <a:t>‹nº›</a:t>
            </a:fld>
            <a:endParaRPr lang="pt-BR" altLang="x-none"/>
          </a:p>
        </p:txBody>
      </p:sp>
    </p:spTree>
    <p:extLst>
      <p:ext uri="{BB962C8B-B14F-4D97-AF65-F5344CB8AC3E}">
        <p14:creationId xmlns:p14="http://schemas.microsoft.com/office/powerpoint/2010/main" val="4066172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71F9-BD61-41A8-A265-115A5343D652}" type="datetimeFigureOut">
              <a:rPr lang="pt-BR" smtClean="0"/>
              <a:t>13/09/2020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C5966-CC82-4640-A9E2-D27B3738F7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471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71F9-BD61-41A8-A265-115A5343D652}" type="datetimeFigureOut">
              <a:rPr lang="pt-BR" smtClean="0"/>
              <a:t>13/09/2020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C5966-CC82-4640-A9E2-D27B3738F7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0131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71F9-BD61-41A8-A265-115A5343D652}" type="datetimeFigureOut">
              <a:rPr lang="pt-BR" smtClean="0"/>
              <a:t>13/09/2020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C5966-CC82-4640-A9E2-D27B3738F7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5620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71F9-BD61-41A8-A265-115A5343D652}" type="datetimeFigureOut">
              <a:rPr lang="pt-BR" smtClean="0"/>
              <a:t>13/09/2020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C5966-CC82-4640-A9E2-D27B3738F7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050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71F9-BD61-41A8-A265-115A5343D652}" type="datetimeFigureOut">
              <a:rPr lang="pt-BR" smtClean="0"/>
              <a:t>13/09/2020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C5966-CC82-4640-A9E2-D27B3738F7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9922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71F9-BD61-41A8-A265-115A5343D652}" type="datetimeFigureOut">
              <a:rPr lang="pt-BR" smtClean="0"/>
              <a:t>13/09/2020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C5966-CC82-4640-A9E2-D27B3738F7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6313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71F9-BD61-41A8-A265-115A5343D652}" type="datetimeFigureOut">
              <a:rPr lang="pt-BR" smtClean="0"/>
              <a:t>13/09/2020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C5966-CC82-4640-A9E2-D27B3738F7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746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71F9-BD61-41A8-A265-115A5343D652}" type="datetimeFigureOut">
              <a:rPr lang="pt-BR" smtClean="0"/>
              <a:t>13/09/2020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C5966-CC82-4640-A9E2-D27B3738F7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8742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C71F9-BD61-41A8-A265-115A5343D652}" type="datetimeFigureOut">
              <a:rPr lang="pt-BR" smtClean="0"/>
              <a:t>13/09/2020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C5966-CC82-4640-A9E2-D27B3738F7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8869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523999" y="2764222"/>
            <a:ext cx="9144000" cy="18057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x-none" sz="4000" dirty="0"/>
              <a:t>Aula  14</a:t>
            </a:r>
            <a:br>
              <a:rPr lang="x-none" sz="4000" dirty="0"/>
            </a:br>
            <a:r>
              <a:rPr lang="x-none" sz="4000" dirty="0"/>
              <a:t>Capítulo XX Reprodução Simples</a:t>
            </a:r>
            <a:br>
              <a:rPr lang="x-none" sz="4000" dirty="0"/>
            </a:br>
            <a:endParaRPr lang="pt-BR" sz="3800" dirty="0">
              <a:solidFill>
                <a:srgbClr val="005189"/>
              </a:solidFill>
              <a:latin typeface="Futura Hv BT" panose="020B0702020204020204" pitchFamily="34" charset="0"/>
            </a:endParaRPr>
          </a:p>
        </p:txBody>
      </p:sp>
      <p:sp>
        <p:nvSpPr>
          <p:cNvPr id="6" name="Subtítulo 4"/>
          <p:cNvSpPr txBox="1">
            <a:spLocks/>
          </p:cNvSpPr>
          <p:nvPr/>
        </p:nvSpPr>
        <p:spPr>
          <a:xfrm>
            <a:off x="3212305" y="671510"/>
            <a:ext cx="5767388" cy="1333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1800" dirty="0">
                <a:solidFill>
                  <a:schemeClr val="bg2">
                    <a:lumMod val="25000"/>
                  </a:schemeClr>
                </a:solidFill>
                <a:latin typeface="Futura Hv BT" panose="020B0702020204020204" pitchFamily="34" charset="0"/>
              </a:rPr>
              <a:t>UNIVERSIDADE FEDERAL DO PARANÁ</a:t>
            </a:r>
            <a:endParaRPr lang="pt-BR" sz="1800" dirty="0">
              <a:solidFill>
                <a:schemeClr val="bg2">
                  <a:lumMod val="25000"/>
                </a:schemeClr>
              </a:solidFill>
              <a:latin typeface="Futura Bk BT" panose="020B0502020204020303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1800" dirty="0">
                <a:solidFill>
                  <a:schemeClr val="bg2">
                    <a:lumMod val="25000"/>
                  </a:schemeClr>
                </a:solidFill>
                <a:latin typeface="Futura Bk BT" panose="020B0502020204020303" pitchFamily="34" charset="0"/>
              </a:rPr>
              <a:t>SETOR DE CIÊNCIAS SOCIAIS APLICADAS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1800" dirty="0">
                <a:solidFill>
                  <a:schemeClr val="bg2">
                    <a:lumMod val="25000"/>
                  </a:schemeClr>
                </a:solidFill>
                <a:latin typeface="Futura Bk BT" panose="020B0502020204020303" pitchFamily="34" charset="0"/>
              </a:rPr>
              <a:t>DEPARTAMENTO DE ECONOMIA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1800" dirty="0">
                <a:solidFill>
                  <a:schemeClr val="bg2">
                    <a:lumMod val="25000"/>
                  </a:schemeClr>
                </a:solidFill>
                <a:latin typeface="Futura Bk BT" panose="020B0502020204020303" pitchFamily="34" charset="0"/>
              </a:rPr>
              <a:t>CURSO DE CIÊNCIAS ECONÔMICAS</a:t>
            </a:r>
          </a:p>
        </p:txBody>
      </p:sp>
      <p:sp>
        <p:nvSpPr>
          <p:cNvPr id="7" name="Subtítulo 4"/>
          <p:cNvSpPr>
            <a:spLocks noGrp="1"/>
          </p:cNvSpPr>
          <p:nvPr>
            <p:ph type="subTitle" idx="1"/>
          </p:nvPr>
        </p:nvSpPr>
        <p:spPr>
          <a:xfrm>
            <a:off x="3576636" y="5012872"/>
            <a:ext cx="5038725" cy="1066800"/>
          </a:xfrm>
        </p:spPr>
        <p:txBody>
          <a:bodyPr>
            <a:normAutofit/>
          </a:bodyPr>
          <a:lstStyle/>
          <a:p>
            <a:r>
              <a:rPr lang="pt-BR" sz="1500" dirty="0">
                <a:solidFill>
                  <a:schemeClr val="bg2">
                    <a:lumMod val="25000"/>
                  </a:schemeClr>
                </a:solidFill>
                <a:latin typeface="Futura Hv BT" panose="020B0702020204020204" pitchFamily="34" charset="0"/>
              </a:rPr>
              <a:t>Prof. Francisco Paulo Cipolla</a:t>
            </a:r>
          </a:p>
        </p:txBody>
      </p:sp>
    </p:spTree>
    <p:extLst>
      <p:ext uri="{BB962C8B-B14F-4D97-AF65-F5344CB8AC3E}">
        <p14:creationId xmlns:p14="http://schemas.microsoft.com/office/powerpoint/2010/main" val="1609552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xmlns="" id="{876D685C-D2C2-034F-AA59-871C920AAB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x-none" sz="3600"/>
              <a:t>II. </a:t>
            </a:r>
            <a:r>
              <a:rPr lang="pt-BR" altLang="x-none" sz="4000"/>
              <a:t>Os dois departamentos da produção social</a:t>
            </a:r>
            <a:endParaRPr lang="pt-BR" altLang="x-none" sz="360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xmlns="" id="{7901F1E1-A256-2847-8828-11ED564645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x-none" dirty="0"/>
              <a:t>Produto anual se divide portanto em MP e MC</a:t>
            </a:r>
          </a:p>
          <a:p>
            <a:pPr eaLnBrk="1" hangingPunct="1"/>
            <a:r>
              <a:rPr lang="pt-BR" altLang="x-none" dirty="0"/>
              <a:t>Conjunto de capitais que produzem MP = </a:t>
            </a:r>
            <a:r>
              <a:rPr lang="pt-BR" altLang="x-none" b="1" dirty="0"/>
              <a:t>Departamento </a:t>
            </a:r>
            <a:r>
              <a:rPr lang="pt-BR" altLang="x-none" b="1" dirty="0" err="1"/>
              <a:t>I</a:t>
            </a:r>
            <a:endParaRPr lang="pt-BR" altLang="x-none" b="1" dirty="0"/>
          </a:p>
          <a:p>
            <a:pPr eaLnBrk="1" hangingPunct="1"/>
            <a:r>
              <a:rPr lang="pt-BR" altLang="x-none" dirty="0"/>
              <a:t>Conjunto de capitais que produzem MC = </a:t>
            </a:r>
            <a:r>
              <a:rPr lang="pt-BR" altLang="x-none" b="1" dirty="0"/>
              <a:t>Departamento II</a:t>
            </a:r>
          </a:p>
          <a:p>
            <a:pPr eaLnBrk="1" hangingPunct="1"/>
            <a:r>
              <a:rPr lang="pt-BR" altLang="x-none" dirty="0"/>
              <a:t>Capital de cada departamento = </a:t>
            </a:r>
            <a:r>
              <a:rPr lang="pt-BR" altLang="x-none" dirty="0" err="1"/>
              <a:t>c</a:t>
            </a:r>
            <a:r>
              <a:rPr lang="pt-BR" altLang="x-none" dirty="0"/>
              <a:t> + </a:t>
            </a:r>
            <a:r>
              <a:rPr lang="pt-BR" altLang="x-none" dirty="0" err="1"/>
              <a:t>v</a:t>
            </a:r>
            <a:endParaRPr lang="pt-BR" altLang="x-none" dirty="0"/>
          </a:p>
          <a:p>
            <a:pPr eaLnBrk="1" hangingPunct="1"/>
            <a:r>
              <a:rPr lang="pt-BR" altLang="x-none" dirty="0"/>
              <a:t>Todo o capital é circulante e tem apenas uma rotação anual. Capital adiantado = capital consumido no ano</a:t>
            </a:r>
          </a:p>
          <a:p>
            <a:pPr eaLnBrk="1" hangingPunct="1"/>
            <a:endParaRPr lang="pt-BR" altLang="x-none" b="1" dirty="0"/>
          </a:p>
        </p:txBody>
      </p:sp>
    </p:spTree>
    <p:extLst>
      <p:ext uri="{BB962C8B-B14F-4D97-AF65-F5344CB8AC3E}">
        <p14:creationId xmlns:p14="http://schemas.microsoft.com/office/powerpoint/2010/main" val="2641778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xmlns="" id="{EB1F074D-7577-1246-ADB3-F2E6EC11C9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10972800" cy="1312424"/>
          </a:xfrm>
        </p:spPr>
        <p:txBody>
          <a:bodyPr/>
          <a:lstStyle/>
          <a:p>
            <a:pPr algn="ctr"/>
            <a:r>
              <a:rPr lang="pt-BR" altLang="x-none" sz="3600" dirty="0"/>
              <a:t>Capital adiantado e produto anual</a:t>
            </a:r>
          </a:p>
        </p:txBody>
      </p:sp>
      <p:sp>
        <p:nvSpPr>
          <p:cNvPr id="11332" name="Rectangle 68">
            <a:extLst>
              <a:ext uri="{FF2B5EF4-FFF2-40B4-BE49-F238E27FC236}">
                <a16:creationId xmlns:a16="http://schemas.microsoft.com/office/drawing/2014/main" xmlns="" id="{F2AE7C41-8C16-AA4E-8527-32789969D40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597573" y="1196976"/>
            <a:ext cx="8891042" cy="5256213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pt-BR" dirty="0"/>
              <a:t>Taxa de mais valia = 100%</a:t>
            </a:r>
          </a:p>
        </p:txBody>
      </p:sp>
      <p:graphicFrame>
        <p:nvGraphicFramePr>
          <p:cNvPr id="11362" name="Group 98">
            <a:extLst>
              <a:ext uri="{FF2B5EF4-FFF2-40B4-BE49-F238E27FC236}">
                <a16:creationId xmlns:a16="http://schemas.microsoft.com/office/drawing/2014/main" xmlns="" id="{63ACB2BC-9684-2C4B-AF28-52866A72DA4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39453881"/>
              </p:ext>
            </p:extLst>
          </p:nvPr>
        </p:nvGraphicFramePr>
        <p:xfrm>
          <a:off x="1300956" y="2585545"/>
          <a:ext cx="9590087" cy="3477557"/>
        </p:xfrm>
        <a:graphic>
          <a:graphicData uri="http://schemas.openxmlformats.org/drawingml/2006/table">
            <a:tbl>
              <a:tblPr/>
              <a:tblGrid>
                <a:gridCol w="14745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285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08700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150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Capital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No início do ano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Valor do produto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No fim do ano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65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Depto 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4000c</a:t>
                      </a:r>
                      <a:r>
                        <a:rPr kumimoji="0" lang="pt-BR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</a:t>
                      </a:r>
                      <a:r>
                        <a:rPr kumimoji="0" 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+ 1000v</a:t>
                      </a:r>
                      <a:r>
                        <a:rPr kumimoji="0" lang="pt-BR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</a:t>
                      </a:r>
                      <a:r>
                        <a:rPr kumimoji="0" lang="pt-BR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</a:t>
                      </a:r>
                      <a:r>
                        <a:rPr kumimoji="0" 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= 4000c</a:t>
                      </a:r>
                      <a:r>
                        <a:rPr kumimoji="0" lang="pt-BR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</a:t>
                      </a:r>
                      <a:r>
                        <a:rPr kumimoji="0" 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+ 1000v</a:t>
                      </a:r>
                      <a:r>
                        <a:rPr kumimoji="0" lang="pt-BR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 </a:t>
                      </a:r>
                      <a:r>
                        <a:rPr kumimoji="0" 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+ 1000m</a:t>
                      </a:r>
                      <a:r>
                        <a:rPr kumimoji="0" lang="pt-BR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62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Depto II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2000c</a:t>
                      </a:r>
                      <a:r>
                        <a:rPr kumimoji="0" lang="pt-BR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II</a:t>
                      </a:r>
                      <a:r>
                        <a:rPr kumimoji="0" 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+ 500v</a:t>
                      </a:r>
                      <a:r>
                        <a:rPr kumimoji="0" lang="pt-BR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</a:t>
                      </a:r>
                      <a:r>
                        <a:rPr kumimoji="0" lang="pt-BR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II</a:t>
                      </a:r>
                      <a:r>
                        <a:rPr kumimoji="0" 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= 2000c</a:t>
                      </a:r>
                      <a:r>
                        <a:rPr kumimoji="0" lang="pt-BR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II</a:t>
                      </a:r>
                      <a:r>
                        <a:rPr kumimoji="0" 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+ 500v</a:t>
                      </a:r>
                      <a:r>
                        <a:rPr kumimoji="0" lang="pt-BR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II</a:t>
                      </a:r>
                      <a:r>
                        <a:rPr kumimoji="0" 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+ 500m</a:t>
                      </a:r>
                      <a:r>
                        <a:rPr kumimoji="0" lang="pt-BR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1986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xmlns="" id="{B69A3265-8801-5B49-BB50-A142E4D2EF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xmlns="" id="{E0653B3C-26EC-B94C-BFA6-D7504D3140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pt-BR" altLang="x-none" sz="2600" dirty="0"/>
              <a:t>Valor do produto M</a:t>
            </a:r>
            <a:r>
              <a:rPr lang="pt-BR" altLang="x-none" sz="2600" baseline="-25000" dirty="0"/>
              <a:t>I</a:t>
            </a:r>
            <a:r>
              <a:rPr lang="ja-JP" altLang="pt-BR" sz="2600"/>
              <a:t>’</a:t>
            </a:r>
            <a:r>
              <a:rPr lang="pt-BR" altLang="ja-JP" sz="2600" dirty="0"/>
              <a:t> = 6000 existe na forma de Meios de Produção  (MP)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pt-BR" altLang="x-none" sz="2600" dirty="0"/>
              <a:t>Valor do produto M</a:t>
            </a:r>
            <a:r>
              <a:rPr lang="pt-BR" altLang="x-none" sz="2600" baseline="-25000" dirty="0"/>
              <a:t>II</a:t>
            </a:r>
            <a:r>
              <a:rPr lang="ja-JP" altLang="pt-BR" sz="2600"/>
              <a:t>’</a:t>
            </a:r>
            <a:r>
              <a:rPr lang="pt-BR" altLang="ja-JP" sz="2600" dirty="0"/>
              <a:t> = 3000 existe na forma de Meios de Consumo (MC)</a:t>
            </a:r>
          </a:p>
          <a:p>
            <a:pPr eaLnBrk="1" hangingPunct="1">
              <a:lnSpc>
                <a:spcPct val="90000"/>
              </a:lnSpc>
            </a:pPr>
            <a:endParaRPr lang="pt-BR" altLang="x-none" dirty="0"/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pt-BR" altLang="x-none" dirty="0" err="1"/>
              <a:t>Depto</a:t>
            </a:r>
            <a:r>
              <a:rPr lang="pt-BR" altLang="x-none" dirty="0"/>
              <a:t> </a:t>
            </a:r>
            <a:r>
              <a:rPr lang="pt-BR" altLang="x-none" dirty="0" err="1"/>
              <a:t>I</a:t>
            </a:r>
            <a:r>
              <a:rPr lang="pt-BR" altLang="x-none" dirty="0"/>
              <a:t> produz 2000 em MP a mais do que consome = (6000 – 4000)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pt-BR" altLang="x-none" dirty="0" err="1"/>
              <a:t>Depto</a:t>
            </a:r>
            <a:r>
              <a:rPr lang="pt-BR" altLang="x-none" dirty="0"/>
              <a:t> II produz 2000 em MC a mais do que consome = (3000 – 1000)</a:t>
            </a:r>
          </a:p>
        </p:txBody>
      </p:sp>
    </p:spTree>
    <p:extLst>
      <p:ext uri="{BB962C8B-B14F-4D97-AF65-F5344CB8AC3E}">
        <p14:creationId xmlns:p14="http://schemas.microsoft.com/office/powerpoint/2010/main" val="275537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xmlns="" id="{DE48B175-02C8-1A44-8FD0-B60767A6C4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x-none" sz="4000" dirty="0"/>
              <a:t>Como é absorvido o produto total = 9000?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xmlns="" id="{EA43F83C-E9F9-CE4A-AD81-43CEBC6F5B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endParaRPr lang="pt-BR" dirty="0"/>
          </a:p>
          <a:p>
            <a:pPr eaLnBrk="1" hangingPunct="1">
              <a:buFontTx/>
              <a:buNone/>
              <a:defRPr/>
            </a:pPr>
            <a:r>
              <a:rPr lang="pt-BR" dirty="0"/>
              <a:t>				</a:t>
            </a:r>
            <a:r>
              <a:rPr lang="pt-BR" dirty="0" err="1"/>
              <a:t>c</a:t>
            </a:r>
            <a:r>
              <a:rPr lang="pt-BR" dirty="0"/>
              <a:t>		</a:t>
            </a:r>
            <a:r>
              <a:rPr lang="pt-BR" dirty="0" err="1"/>
              <a:t>v</a:t>
            </a:r>
            <a:r>
              <a:rPr lang="pt-BR" dirty="0"/>
              <a:t>		m</a:t>
            </a:r>
          </a:p>
          <a:p>
            <a:pPr eaLnBrk="1" hangingPunct="1">
              <a:buFontTx/>
              <a:buNone/>
              <a:defRPr/>
            </a:pPr>
            <a:r>
              <a:rPr lang="pt-BR" dirty="0" err="1"/>
              <a:t>Depto</a:t>
            </a:r>
            <a:r>
              <a:rPr lang="pt-BR" dirty="0"/>
              <a:t> </a:t>
            </a:r>
            <a:r>
              <a:rPr lang="pt-BR" dirty="0" err="1"/>
              <a:t>I</a:t>
            </a:r>
            <a:r>
              <a:rPr lang="pt-BR" dirty="0"/>
              <a:t>		</a:t>
            </a:r>
            <a:r>
              <a:rPr lang="pt-BR" dirty="0">
                <a:highlight>
                  <a:srgbClr val="00FF00"/>
                </a:highlight>
              </a:rPr>
              <a:t>4000	</a:t>
            </a:r>
            <a:r>
              <a:rPr lang="pt-BR" dirty="0"/>
              <a:t>	1000		1000</a:t>
            </a:r>
          </a:p>
          <a:p>
            <a:pPr eaLnBrk="1" hangingPunct="1">
              <a:buFontTx/>
              <a:buNone/>
              <a:defRPr/>
            </a:pPr>
            <a:endParaRPr lang="pt-BR" dirty="0"/>
          </a:p>
          <a:p>
            <a:pPr eaLnBrk="1" hangingPunct="1">
              <a:buFontTx/>
              <a:buNone/>
              <a:defRPr/>
            </a:pPr>
            <a:r>
              <a:rPr lang="pt-BR" dirty="0" err="1"/>
              <a:t>Depto</a:t>
            </a:r>
            <a:r>
              <a:rPr lang="pt-BR" dirty="0"/>
              <a:t> II		2000		500		500</a:t>
            </a:r>
          </a:p>
          <a:p>
            <a:pPr eaLnBrk="1" hangingPunct="1">
              <a:buFontTx/>
              <a:buNone/>
              <a:defRPr/>
            </a:pPr>
            <a:endParaRPr lang="pt-BR" dirty="0"/>
          </a:p>
          <a:p>
            <a:pPr algn="ctr" eaLnBrk="1" hangingPunct="1">
              <a:buFontTx/>
              <a:buNone/>
              <a:defRPr/>
            </a:pPr>
            <a:r>
              <a:rPr lang="pt-BR" dirty="0"/>
              <a:t>Primeira questão: </a:t>
            </a:r>
          </a:p>
          <a:p>
            <a:pPr algn="ctr" eaLnBrk="1" hangingPunct="1">
              <a:buFontTx/>
              <a:buNone/>
              <a:defRPr/>
            </a:pPr>
            <a:r>
              <a:rPr lang="pt-BR" dirty="0"/>
              <a:t>Do que se constituem e como circulam </a:t>
            </a:r>
            <a:r>
              <a:rPr lang="pt-BR" dirty="0">
                <a:highlight>
                  <a:srgbClr val="00FF00"/>
                </a:highlight>
              </a:rPr>
              <a:t>4000c</a:t>
            </a:r>
            <a:r>
              <a:rPr lang="pt-BR" baseline="-25000" dirty="0">
                <a:highlight>
                  <a:srgbClr val="00FF00"/>
                </a:highlight>
              </a:rPr>
              <a:t>I</a:t>
            </a:r>
            <a:r>
              <a:rPr lang="pt-BR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11816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xmlns="" id="{288A78C2-414D-4242-900C-776213D7A9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x-none" sz="4000"/>
              <a:t>Como é absorvido o produto total = 9000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xmlns="" id="{2BF95637-8669-8245-8957-0796777F47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endParaRPr lang="pt-BR" dirty="0"/>
          </a:p>
          <a:p>
            <a:pPr eaLnBrk="1" hangingPunct="1">
              <a:buFontTx/>
              <a:buNone/>
              <a:defRPr/>
            </a:pPr>
            <a:r>
              <a:rPr lang="pt-BR" dirty="0"/>
              <a:t>				</a:t>
            </a:r>
            <a:r>
              <a:rPr lang="pt-BR" dirty="0" err="1"/>
              <a:t>c</a:t>
            </a:r>
            <a:r>
              <a:rPr lang="pt-BR" dirty="0"/>
              <a:t>		</a:t>
            </a:r>
            <a:r>
              <a:rPr lang="pt-BR" dirty="0" err="1"/>
              <a:t>v</a:t>
            </a:r>
            <a:r>
              <a:rPr lang="pt-BR" dirty="0"/>
              <a:t>		m</a:t>
            </a:r>
          </a:p>
          <a:p>
            <a:pPr eaLnBrk="1" hangingPunct="1">
              <a:buFontTx/>
              <a:buNone/>
              <a:defRPr/>
            </a:pPr>
            <a:r>
              <a:rPr lang="pt-BR" dirty="0" err="1"/>
              <a:t>Depto</a:t>
            </a:r>
            <a:r>
              <a:rPr lang="pt-BR" dirty="0"/>
              <a:t> </a:t>
            </a:r>
            <a:r>
              <a:rPr lang="pt-BR" dirty="0" err="1"/>
              <a:t>I</a:t>
            </a:r>
            <a:r>
              <a:rPr lang="pt-BR" dirty="0"/>
              <a:t>				1000		1000</a:t>
            </a:r>
          </a:p>
          <a:p>
            <a:pPr eaLnBrk="1" hangingPunct="1">
              <a:buFontTx/>
              <a:buNone/>
              <a:defRPr/>
            </a:pPr>
            <a:endParaRPr lang="pt-BR" dirty="0"/>
          </a:p>
          <a:p>
            <a:pPr eaLnBrk="1" hangingPunct="1">
              <a:buFontTx/>
              <a:buNone/>
              <a:defRPr/>
            </a:pPr>
            <a:r>
              <a:rPr lang="pt-BR" dirty="0" err="1"/>
              <a:t>Depto</a:t>
            </a:r>
            <a:r>
              <a:rPr lang="pt-BR" dirty="0"/>
              <a:t> II		2000		</a:t>
            </a:r>
            <a:r>
              <a:rPr lang="pt-BR" dirty="0">
                <a:highlight>
                  <a:srgbClr val="00FFFF"/>
                </a:highlight>
              </a:rPr>
              <a:t>500		500</a:t>
            </a:r>
          </a:p>
          <a:p>
            <a:pPr eaLnBrk="1" hangingPunct="1">
              <a:buFontTx/>
              <a:buNone/>
              <a:defRPr/>
            </a:pPr>
            <a:endParaRPr lang="pt-BR" dirty="0"/>
          </a:p>
          <a:p>
            <a:pPr algn="ctr" eaLnBrk="1" hangingPunct="1">
              <a:buFontTx/>
              <a:buNone/>
              <a:defRPr/>
            </a:pPr>
            <a:r>
              <a:rPr lang="pt-BR" dirty="0"/>
              <a:t>Segunda questão: </a:t>
            </a:r>
          </a:p>
          <a:p>
            <a:pPr algn="ctr" eaLnBrk="1" hangingPunct="1">
              <a:buFontTx/>
              <a:buNone/>
              <a:defRPr/>
            </a:pPr>
            <a:r>
              <a:rPr lang="pt-BR" dirty="0"/>
              <a:t>Do que se constituem e como circulam </a:t>
            </a:r>
            <a:r>
              <a:rPr lang="pt-BR" dirty="0">
                <a:highlight>
                  <a:srgbClr val="00FFFF"/>
                </a:highlight>
              </a:rPr>
              <a:t>500v</a:t>
            </a:r>
            <a:r>
              <a:rPr lang="pt-BR" baseline="-25000" dirty="0">
                <a:highlight>
                  <a:srgbClr val="00FFFF"/>
                </a:highlight>
              </a:rPr>
              <a:t>I</a:t>
            </a:r>
            <a:r>
              <a:rPr lang="pt-BR" dirty="0">
                <a:highlight>
                  <a:srgbClr val="00FFFF"/>
                </a:highlight>
              </a:rPr>
              <a:t> + 500m</a:t>
            </a:r>
            <a:r>
              <a:rPr lang="pt-BR" baseline="-25000" dirty="0">
                <a:highlight>
                  <a:srgbClr val="00FFFF"/>
                </a:highlight>
              </a:rPr>
              <a:t>I</a:t>
            </a:r>
            <a:r>
              <a:rPr lang="pt-BR" dirty="0"/>
              <a:t>?</a:t>
            </a:r>
          </a:p>
          <a:p>
            <a:pPr eaLnBrk="1" hangingPunct="1">
              <a:buFontTx/>
              <a:buNone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3169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B690B982-9546-6149-B069-58A86B3582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/>
              <a:t>III.Intercâmbio entre os dois departamentos I(v+m) versus II(c)</a:t>
            </a:r>
            <a:br>
              <a:rPr lang="pt-BR" sz="4000"/>
            </a:br>
            <a:endParaRPr lang="pt-BR" sz="400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D3434058-523C-5E4E-BE09-88003EAC6C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pt-BR" dirty="0"/>
              <a:t>				</a:t>
            </a:r>
            <a:r>
              <a:rPr lang="pt-BR" dirty="0" err="1"/>
              <a:t>c</a:t>
            </a:r>
            <a:r>
              <a:rPr lang="pt-BR" dirty="0"/>
              <a:t>		</a:t>
            </a:r>
            <a:r>
              <a:rPr lang="pt-BR" dirty="0" err="1"/>
              <a:t>v</a:t>
            </a:r>
            <a:r>
              <a:rPr lang="pt-BR" dirty="0"/>
              <a:t>		m</a:t>
            </a:r>
          </a:p>
          <a:p>
            <a:pPr eaLnBrk="1" hangingPunct="1">
              <a:buFontTx/>
              <a:buNone/>
              <a:defRPr/>
            </a:pPr>
            <a:r>
              <a:rPr lang="pt-BR" dirty="0" err="1"/>
              <a:t>Depto</a:t>
            </a:r>
            <a:r>
              <a:rPr lang="pt-BR" dirty="0"/>
              <a:t> </a:t>
            </a:r>
            <a:r>
              <a:rPr lang="pt-BR" dirty="0" err="1"/>
              <a:t>I</a:t>
            </a:r>
            <a:r>
              <a:rPr lang="pt-BR" dirty="0"/>
              <a:t>				</a:t>
            </a:r>
            <a:r>
              <a:rPr lang="pt-BR" dirty="0">
                <a:highlight>
                  <a:srgbClr val="FFFF00"/>
                </a:highlight>
              </a:rPr>
              <a:t>1000		1000</a:t>
            </a:r>
          </a:p>
          <a:p>
            <a:pPr eaLnBrk="1" hangingPunct="1">
              <a:buFontTx/>
              <a:buNone/>
              <a:defRPr/>
            </a:pPr>
            <a:endParaRPr lang="pt-BR" dirty="0"/>
          </a:p>
          <a:p>
            <a:pPr eaLnBrk="1" hangingPunct="1">
              <a:buFontTx/>
              <a:buNone/>
              <a:defRPr/>
            </a:pPr>
            <a:r>
              <a:rPr lang="pt-BR" dirty="0" err="1"/>
              <a:t>Depto</a:t>
            </a:r>
            <a:r>
              <a:rPr lang="pt-BR" dirty="0"/>
              <a:t> II		</a:t>
            </a:r>
            <a:r>
              <a:rPr lang="pt-BR" dirty="0">
                <a:highlight>
                  <a:srgbClr val="FFFF00"/>
                </a:highlight>
              </a:rPr>
              <a:t>2000</a:t>
            </a:r>
            <a:r>
              <a:rPr lang="pt-BR" dirty="0"/>
              <a:t>	</a:t>
            </a:r>
          </a:p>
          <a:p>
            <a:pPr eaLnBrk="1" hangingPunct="1">
              <a:buFontTx/>
              <a:buNone/>
              <a:defRPr/>
            </a:pPr>
            <a:endParaRPr lang="pt-BR" dirty="0"/>
          </a:p>
          <a:p>
            <a:pPr eaLnBrk="1" hangingPunct="1">
              <a:buFontTx/>
              <a:buNone/>
              <a:defRPr/>
            </a:pPr>
            <a:r>
              <a:rPr lang="pt-BR" dirty="0"/>
              <a:t>Terceira questão: E o que são 1000v</a:t>
            </a:r>
            <a:r>
              <a:rPr lang="pt-BR" baseline="-25000" dirty="0"/>
              <a:t>I</a:t>
            </a:r>
            <a:r>
              <a:rPr lang="pt-BR" dirty="0"/>
              <a:t> + 1000m</a:t>
            </a:r>
            <a:r>
              <a:rPr lang="pt-BR" baseline="-25000" dirty="0"/>
              <a:t>I</a:t>
            </a:r>
            <a:r>
              <a:rPr lang="pt-BR" dirty="0"/>
              <a:t> ? Excesso de MP em relação às necessidades do Departamento </a:t>
            </a:r>
            <a:r>
              <a:rPr lang="pt-BR" dirty="0" err="1"/>
              <a:t>I</a:t>
            </a:r>
            <a:endParaRPr lang="pt-BR" dirty="0"/>
          </a:p>
          <a:p>
            <a:pPr eaLnBrk="1" hangingPunct="1">
              <a:buFontTx/>
              <a:buNone/>
              <a:defRPr/>
            </a:pPr>
            <a:r>
              <a:rPr lang="pt-BR" dirty="0"/>
              <a:t>Quarta questão: E 2000c</a:t>
            </a:r>
            <a:r>
              <a:rPr lang="pt-BR" baseline="-25000" dirty="0"/>
              <a:t>II</a:t>
            </a:r>
            <a:r>
              <a:rPr lang="pt-BR" dirty="0"/>
              <a:t>? Excesso de MC em relação às necessidades do departamento II</a:t>
            </a:r>
          </a:p>
          <a:p>
            <a:pPr eaLnBrk="1" hangingPunct="1">
              <a:buFontTx/>
              <a:buNone/>
              <a:defRPr/>
            </a:pPr>
            <a:endParaRPr lang="pt-BR" dirty="0"/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xmlns="" id="{9C7F8716-E891-A447-BA1F-200372CDA4EC}"/>
              </a:ext>
            </a:extLst>
          </p:cNvPr>
          <p:cNvCxnSpPr/>
          <p:nvPr/>
        </p:nvCxnSpPr>
        <p:spPr>
          <a:xfrm flipV="1">
            <a:off x="4361793" y="2753710"/>
            <a:ext cx="1093076" cy="675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70645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xmlns="" id="{C1EAC8AE-557F-AC46-9223-1D4512CA69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x-none" sz="2800" b="1" dirty="0"/>
              <a:t>Dedução da equação de intercâmbio entre departamentos por meio de oferta e demanda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xmlns="" id="{ACEC3420-82A1-E144-B8D4-66F180ADC0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pt-BR" altLang="x-none" dirty="0"/>
              <a:t>M</a:t>
            </a:r>
            <a:r>
              <a:rPr lang="pt-BR" altLang="x-none" baseline="-25000" dirty="0"/>
              <a:t>I</a:t>
            </a:r>
            <a:r>
              <a:rPr lang="pt-BR" altLang="x-none" dirty="0"/>
              <a:t> = </a:t>
            </a:r>
            <a:r>
              <a:rPr lang="pt-BR" altLang="x-none" dirty="0" err="1"/>
              <a:t>c</a:t>
            </a:r>
            <a:r>
              <a:rPr lang="pt-BR" altLang="x-none" baseline="-25000" dirty="0" err="1"/>
              <a:t>I</a:t>
            </a:r>
            <a:r>
              <a:rPr lang="pt-BR" altLang="x-none" dirty="0"/>
              <a:t> + </a:t>
            </a:r>
            <a:r>
              <a:rPr lang="pt-BR" altLang="x-none" dirty="0" err="1"/>
              <a:t>v</a:t>
            </a:r>
            <a:r>
              <a:rPr lang="pt-BR" altLang="x-none" baseline="-25000" dirty="0" err="1"/>
              <a:t>I</a:t>
            </a:r>
            <a:r>
              <a:rPr lang="pt-BR" altLang="x-none" baseline="-25000" dirty="0"/>
              <a:t> </a:t>
            </a:r>
            <a:r>
              <a:rPr lang="pt-BR" altLang="x-none" dirty="0"/>
              <a:t>+ </a:t>
            </a:r>
            <a:r>
              <a:rPr lang="pt-BR" altLang="x-none" dirty="0" err="1"/>
              <a:t>m</a:t>
            </a:r>
            <a:r>
              <a:rPr lang="pt-BR" altLang="x-none" baseline="-25000" dirty="0" err="1"/>
              <a:t>I</a:t>
            </a:r>
            <a:endParaRPr lang="pt-BR" altLang="x-none" baseline="-25000" dirty="0"/>
          </a:p>
          <a:p>
            <a:pPr algn="ctr" eaLnBrk="1" hangingPunct="1">
              <a:buFontTx/>
              <a:buNone/>
            </a:pPr>
            <a:r>
              <a:rPr lang="pt-BR" altLang="x-none" dirty="0"/>
              <a:t>M</a:t>
            </a:r>
            <a:r>
              <a:rPr lang="pt-BR" altLang="x-none" baseline="-25000" dirty="0"/>
              <a:t>II</a:t>
            </a:r>
            <a:r>
              <a:rPr lang="pt-BR" altLang="x-none" dirty="0"/>
              <a:t> = </a:t>
            </a:r>
            <a:r>
              <a:rPr lang="pt-BR" altLang="x-none" dirty="0" err="1"/>
              <a:t>c</a:t>
            </a:r>
            <a:r>
              <a:rPr lang="pt-BR" altLang="x-none" baseline="-25000" dirty="0" err="1"/>
              <a:t>II</a:t>
            </a:r>
            <a:r>
              <a:rPr lang="pt-BR" altLang="x-none" dirty="0"/>
              <a:t> + </a:t>
            </a:r>
            <a:r>
              <a:rPr lang="pt-BR" altLang="x-none" dirty="0" err="1"/>
              <a:t>v</a:t>
            </a:r>
            <a:r>
              <a:rPr lang="pt-BR" altLang="x-none" baseline="-25000" dirty="0" err="1"/>
              <a:t>II</a:t>
            </a:r>
            <a:r>
              <a:rPr lang="pt-BR" altLang="x-none" dirty="0"/>
              <a:t> + </a:t>
            </a:r>
            <a:r>
              <a:rPr lang="pt-BR" altLang="x-none" dirty="0" err="1"/>
              <a:t>m</a:t>
            </a:r>
            <a:r>
              <a:rPr lang="pt-BR" altLang="x-none" baseline="-25000" dirty="0" err="1"/>
              <a:t>II</a:t>
            </a:r>
            <a:endParaRPr lang="pt-BR" altLang="x-none" baseline="-25000" dirty="0"/>
          </a:p>
          <a:p>
            <a:pPr eaLnBrk="1" hangingPunct="1"/>
            <a:endParaRPr lang="pt-BR" altLang="x-none" baseline="-25000" dirty="0"/>
          </a:p>
          <a:p>
            <a:pPr eaLnBrk="1" hangingPunct="1">
              <a:buFontTx/>
              <a:buNone/>
            </a:pPr>
            <a:r>
              <a:rPr lang="pt-BR" altLang="x-none" dirty="0"/>
              <a:t>	   			Oferta de		      Demanda de</a:t>
            </a:r>
          </a:p>
          <a:p>
            <a:pPr algn="ctr" eaLnBrk="1" hangingPunct="1">
              <a:buFontTx/>
              <a:buNone/>
            </a:pPr>
            <a:r>
              <a:rPr lang="pt-BR" altLang="x-none" dirty="0"/>
              <a:t>meios de produção  	meios de produção</a:t>
            </a:r>
          </a:p>
          <a:p>
            <a:pPr eaLnBrk="1" hangingPunct="1">
              <a:buFontTx/>
              <a:buNone/>
            </a:pPr>
            <a:r>
              <a:rPr lang="pt-BR" altLang="x-none" dirty="0"/>
              <a:t>			          </a:t>
            </a:r>
            <a:r>
              <a:rPr lang="pt-BR" altLang="x-none" dirty="0" err="1"/>
              <a:t>c</a:t>
            </a:r>
            <a:r>
              <a:rPr lang="pt-BR" altLang="x-none" baseline="-25000" dirty="0" err="1"/>
              <a:t>I</a:t>
            </a:r>
            <a:r>
              <a:rPr lang="pt-BR" altLang="x-none" dirty="0"/>
              <a:t> + </a:t>
            </a:r>
            <a:r>
              <a:rPr lang="pt-BR" altLang="x-none" dirty="0" err="1"/>
              <a:t>v</a:t>
            </a:r>
            <a:r>
              <a:rPr lang="pt-BR" altLang="x-none" baseline="-25000" dirty="0" err="1"/>
              <a:t>I</a:t>
            </a:r>
            <a:r>
              <a:rPr lang="pt-BR" altLang="x-none" baseline="-25000" dirty="0"/>
              <a:t> </a:t>
            </a:r>
            <a:r>
              <a:rPr lang="pt-BR" altLang="x-none" dirty="0"/>
              <a:t>+ </a:t>
            </a:r>
            <a:r>
              <a:rPr lang="pt-BR" altLang="x-none" dirty="0" err="1"/>
              <a:t>m</a:t>
            </a:r>
            <a:r>
              <a:rPr lang="pt-BR" altLang="x-none" baseline="-25000" dirty="0" err="1"/>
              <a:t>I</a:t>
            </a:r>
            <a:r>
              <a:rPr lang="pt-BR" altLang="x-none" baseline="-25000" dirty="0"/>
              <a:t>	         </a:t>
            </a:r>
            <a:r>
              <a:rPr lang="pt-BR" altLang="x-none" dirty="0"/>
              <a:t>=		  </a:t>
            </a:r>
            <a:r>
              <a:rPr lang="pt-BR" altLang="x-none" dirty="0" err="1"/>
              <a:t>c</a:t>
            </a:r>
            <a:r>
              <a:rPr lang="pt-BR" altLang="x-none" baseline="-25000" dirty="0" err="1"/>
              <a:t>I</a:t>
            </a:r>
            <a:r>
              <a:rPr lang="pt-BR" altLang="x-none" baseline="-25000" dirty="0"/>
              <a:t> +</a:t>
            </a:r>
            <a:r>
              <a:rPr lang="pt-BR" altLang="x-none" dirty="0"/>
              <a:t> </a:t>
            </a:r>
            <a:r>
              <a:rPr lang="pt-BR" altLang="x-none" dirty="0" err="1"/>
              <a:t>c</a:t>
            </a:r>
            <a:r>
              <a:rPr lang="pt-BR" altLang="x-none" baseline="-25000" dirty="0" err="1"/>
              <a:t>II</a:t>
            </a:r>
            <a:endParaRPr lang="pt-BR" altLang="x-none" dirty="0"/>
          </a:p>
          <a:p>
            <a:pPr eaLnBrk="1" hangingPunct="1">
              <a:buFontTx/>
              <a:buNone/>
            </a:pPr>
            <a:endParaRPr lang="pt-BR" altLang="x-none" dirty="0"/>
          </a:p>
          <a:p>
            <a:pPr eaLnBrk="1" hangingPunct="1">
              <a:buFontTx/>
              <a:buNone/>
            </a:pPr>
            <a:r>
              <a:rPr lang="pt-BR" altLang="x-none" dirty="0">
                <a:cs typeface="Arial" panose="020B0604020202020204" pitchFamily="34" charset="0"/>
              </a:rPr>
              <a:t>→			   </a:t>
            </a:r>
            <a:r>
              <a:rPr lang="pt-BR" altLang="x-none" sz="3600" dirty="0" err="1">
                <a:highlight>
                  <a:srgbClr val="FFFF00"/>
                </a:highlight>
              </a:rPr>
              <a:t>v</a:t>
            </a:r>
            <a:r>
              <a:rPr lang="pt-BR" altLang="x-none" sz="3600" baseline="-25000" dirty="0" err="1">
                <a:highlight>
                  <a:srgbClr val="FFFF00"/>
                </a:highlight>
              </a:rPr>
              <a:t>I</a:t>
            </a:r>
            <a:r>
              <a:rPr lang="pt-BR" altLang="x-none" sz="3600" baseline="-25000" dirty="0">
                <a:highlight>
                  <a:srgbClr val="FFFF00"/>
                </a:highlight>
              </a:rPr>
              <a:t> </a:t>
            </a:r>
            <a:r>
              <a:rPr lang="pt-BR" altLang="x-none" sz="3600" dirty="0">
                <a:highlight>
                  <a:srgbClr val="FFFF00"/>
                </a:highlight>
              </a:rPr>
              <a:t>+ </a:t>
            </a:r>
            <a:r>
              <a:rPr lang="pt-BR" altLang="x-none" sz="3600" dirty="0" err="1">
                <a:highlight>
                  <a:srgbClr val="FFFF00"/>
                </a:highlight>
              </a:rPr>
              <a:t>m</a:t>
            </a:r>
            <a:r>
              <a:rPr lang="pt-BR" altLang="x-none" sz="3600" baseline="-25000" dirty="0" err="1">
                <a:highlight>
                  <a:srgbClr val="FFFF00"/>
                </a:highlight>
              </a:rPr>
              <a:t>I</a:t>
            </a:r>
            <a:r>
              <a:rPr lang="pt-BR" altLang="x-none" sz="3600" baseline="-25000" dirty="0">
                <a:highlight>
                  <a:srgbClr val="FFFF00"/>
                </a:highlight>
              </a:rPr>
              <a:t>	       </a:t>
            </a:r>
            <a:r>
              <a:rPr lang="pt-BR" altLang="x-none" sz="3600" dirty="0">
                <a:highlight>
                  <a:srgbClr val="FFFF00"/>
                </a:highlight>
              </a:rPr>
              <a:t>=		</a:t>
            </a:r>
            <a:r>
              <a:rPr lang="pt-BR" altLang="x-none" sz="3600" dirty="0" err="1">
                <a:highlight>
                  <a:srgbClr val="FFFF00"/>
                </a:highlight>
              </a:rPr>
              <a:t>c</a:t>
            </a:r>
            <a:r>
              <a:rPr lang="pt-BR" altLang="x-none" sz="3600" baseline="-25000" dirty="0" err="1">
                <a:highlight>
                  <a:srgbClr val="FFFF00"/>
                </a:highlight>
              </a:rPr>
              <a:t>II</a:t>
            </a:r>
            <a:endParaRPr lang="pt-BR" altLang="x-none" sz="3600" dirty="0">
              <a:highlight>
                <a:srgbClr val="FFFF00"/>
              </a:highlight>
              <a:cs typeface="Arial" panose="020B0604020202020204" pitchFamily="34" charset="0"/>
            </a:endParaRPr>
          </a:p>
          <a:p>
            <a:pPr eaLnBrk="1" hangingPunct="1"/>
            <a:endParaRPr lang="pt-BR" altLang="x-none" dirty="0"/>
          </a:p>
        </p:txBody>
      </p:sp>
    </p:spTree>
    <p:extLst>
      <p:ext uri="{BB962C8B-B14F-4D97-AF65-F5344CB8AC3E}">
        <p14:creationId xmlns:p14="http://schemas.microsoft.com/office/powerpoint/2010/main" val="19601445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xmlns="" id="{1584CA6A-3334-4A40-A462-AB3E469725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pt-BR" sz="3000" b="1" dirty="0"/>
              <a:t>Intercâmbio dentro do Departamento II: meios de consumo necessários (M</a:t>
            </a:r>
            <a:r>
              <a:rPr lang="pt-BR" sz="3000" b="1" baseline="-25000" dirty="0"/>
              <a:t>n</a:t>
            </a:r>
            <a:r>
              <a:rPr lang="pt-BR" sz="3000" b="1" dirty="0"/>
              <a:t>) e meios de consumo excedente ou de luxo (</a:t>
            </a:r>
            <a:r>
              <a:rPr lang="pt-BR" sz="3000" b="1" dirty="0" err="1"/>
              <a:t>M</a:t>
            </a:r>
            <a:r>
              <a:rPr lang="pt-BR" sz="3000" b="1" baseline="-25000" dirty="0" err="1"/>
              <a:t>x</a:t>
            </a:r>
            <a:r>
              <a:rPr lang="pt-BR" sz="3000" b="1" dirty="0"/>
              <a:t>)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xmlns="" id="{4C51EFDB-4F7B-5746-AAF8-8137DCF1F1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40524" y="1600201"/>
            <a:ext cx="10100441" cy="4525963"/>
          </a:xfrm>
        </p:spPr>
        <p:txBody>
          <a:bodyPr/>
          <a:lstStyle/>
          <a:p>
            <a:pPr eaLnBrk="1" hangingPunct="1"/>
            <a:endParaRPr lang="pt-BR" altLang="x-none" dirty="0"/>
          </a:p>
          <a:p>
            <a:pPr eaLnBrk="1" hangingPunct="1"/>
            <a:r>
              <a:rPr lang="pt-BR" altLang="x-none" dirty="0"/>
              <a:t>Circulação das frações </a:t>
            </a:r>
            <a:r>
              <a:rPr lang="pt-BR" altLang="x-none" dirty="0" err="1"/>
              <a:t>v</a:t>
            </a:r>
            <a:r>
              <a:rPr lang="pt-BR" altLang="x-none" baseline="-25000" dirty="0" err="1"/>
              <a:t>II</a:t>
            </a:r>
            <a:r>
              <a:rPr lang="pt-BR" altLang="x-none" dirty="0"/>
              <a:t> e </a:t>
            </a:r>
            <a:r>
              <a:rPr lang="pt-BR" altLang="x-none" dirty="0" err="1"/>
              <a:t>m</a:t>
            </a:r>
            <a:r>
              <a:rPr lang="pt-BR" altLang="x-none" baseline="-25000" dirty="0" err="1"/>
              <a:t>II</a:t>
            </a:r>
            <a:r>
              <a:rPr lang="pt-BR" altLang="x-none" baseline="-25000" dirty="0"/>
              <a:t> </a:t>
            </a:r>
            <a:r>
              <a:rPr lang="pt-BR" altLang="x-none" dirty="0"/>
              <a:t>ainda não investigadas</a:t>
            </a:r>
          </a:p>
          <a:p>
            <a:pPr eaLnBrk="1" hangingPunct="1"/>
            <a:r>
              <a:rPr lang="pt-BR" altLang="x-none" dirty="0"/>
              <a:t>Como o consumo capitalista se inclui produtos exclusivos à sua classe </a:t>
            </a:r>
            <a:r>
              <a:rPr lang="pt-BR" altLang="x-none" dirty="0" err="1"/>
              <a:t>Depto</a:t>
            </a:r>
            <a:r>
              <a:rPr lang="pt-BR" altLang="x-none" dirty="0"/>
              <a:t> II é dividido em dois </a:t>
            </a:r>
            <a:r>
              <a:rPr lang="pt-BR" altLang="x-none" dirty="0" err="1"/>
              <a:t>sub-departamentos</a:t>
            </a:r>
            <a:r>
              <a:rPr lang="pt-BR" altLang="x-none" dirty="0"/>
              <a:t>:</a:t>
            </a:r>
          </a:p>
          <a:p>
            <a:pPr eaLnBrk="1" hangingPunct="1">
              <a:buFontTx/>
              <a:buNone/>
            </a:pPr>
            <a:endParaRPr lang="pt-BR" altLang="x-none" dirty="0"/>
          </a:p>
          <a:p>
            <a:pPr>
              <a:buNone/>
            </a:pPr>
            <a:r>
              <a:rPr lang="pt-BR" altLang="x-none" dirty="0" err="1"/>
              <a:t>Sub-departamento</a:t>
            </a:r>
            <a:r>
              <a:rPr lang="pt-BR" altLang="x-none" dirty="0"/>
              <a:t> </a:t>
            </a:r>
            <a:r>
              <a:rPr lang="pt-BR" altLang="x-none" dirty="0" err="1"/>
              <a:t>IIa</a:t>
            </a:r>
            <a:r>
              <a:rPr lang="pt-BR" altLang="x-none" dirty="0"/>
              <a:t>: meios de consumo necessário, </a:t>
            </a:r>
            <a:r>
              <a:rPr lang="pt-BR" dirty="0"/>
              <a:t>M</a:t>
            </a:r>
            <a:r>
              <a:rPr lang="pt-BR" baseline="-25000" dirty="0"/>
              <a:t>n</a:t>
            </a:r>
            <a:endParaRPr lang="pt-BR" altLang="x-none" dirty="0"/>
          </a:p>
          <a:p>
            <a:pPr>
              <a:buNone/>
            </a:pPr>
            <a:r>
              <a:rPr lang="pt-BR" altLang="x-none" dirty="0" err="1"/>
              <a:t>Sub-departamento</a:t>
            </a:r>
            <a:r>
              <a:rPr lang="pt-BR" altLang="x-none" dirty="0"/>
              <a:t> </a:t>
            </a:r>
            <a:r>
              <a:rPr lang="pt-BR" altLang="x-none" dirty="0" err="1"/>
              <a:t>IIb</a:t>
            </a:r>
            <a:r>
              <a:rPr lang="pt-BR" altLang="x-none" dirty="0"/>
              <a:t>: meios de consumo excedente, </a:t>
            </a:r>
            <a:r>
              <a:rPr lang="pt-BR" dirty="0" err="1"/>
              <a:t>M</a:t>
            </a:r>
            <a:r>
              <a:rPr lang="pt-BR" baseline="-25000" dirty="0" err="1"/>
              <a:t>x</a:t>
            </a:r>
            <a:endParaRPr lang="pt-BR" altLang="x-none" dirty="0"/>
          </a:p>
        </p:txBody>
      </p:sp>
    </p:spTree>
    <p:extLst>
      <p:ext uri="{BB962C8B-B14F-4D97-AF65-F5344CB8AC3E}">
        <p14:creationId xmlns:p14="http://schemas.microsoft.com/office/powerpoint/2010/main" val="2637695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xmlns="" id="{19D0BAAA-782B-8F45-B182-125865EB8F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70693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pt-BR" sz="3600" dirty="0"/>
              <a:t>Exemplo de </a:t>
            </a:r>
            <a:r>
              <a:rPr lang="pt-BR" sz="3600" dirty="0" err="1"/>
              <a:t>interecâmbio</a:t>
            </a:r>
            <a:r>
              <a:rPr lang="pt-BR" sz="3600" dirty="0"/>
              <a:t> dentro do Departamento II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xmlns="" id="{40C73C32-D4CD-9C40-805C-4234A79600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313792"/>
            <a:ext cx="10515600" cy="517908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pt-BR" dirty="0"/>
              <a:t>				</a:t>
            </a:r>
            <a:r>
              <a:rPr lang="pt-BR" dirty="0" err="1"/>
              <a:t>c</a:t>
            </a:r>
            <a:r>
              <a:rPr lang="pt-BR" dirty="0"/>
              <a:t>		</a:t>
            </a:r>
            <a:r>
              <a:rPr lang="pt-BR" dirty="0" err="1"/>
              <a:t>v</a:t>
            </a:r>
            <a:r>
              <a:rPr lang="pt-BR" dirty="0"/>
              <a:t>		m</a:t>
            </a:r>
          </a:p>
          <a:p>
            <a:pPr eaLnBrk="1" hangingPunct="1">
              <a:buFontTx/>
              <a:buNone/>
              <a:defRPr/>
            </a:pPr>
            <a:endParaRPr lang="pt-BR" dirty="0"/>
          </a:p>
          <a:p>
            <a:pPr eaLnBrk="1" hangingPunct="1">
              <a:buFontTx/>
              <a:buNone/>
              <a:defRPr/>
            </a:pPr>
            <a:r>
              <a:rPr lang="pt-BR" dirty="0" err="1"/>
              <a:t>Depto</a:t>
            </a:r>
            <a:r>
              <a:rPr lang="pt-BR" dirty="0"/>
              <a:t> </a:t>
            </a:r>
            <a:r>
              <a:rPr lang="pt-BR" dirty="0" err="1"/>
              <a:t>I</a:t>
            </a:r>
            <a:r>
              <a:rPr lang="pt-BR" dirty="0"/>
              <a:t>				</a:t>
            </a:r>
            <a:r>
              <a:rPr lang="pt-BR" dirty="0">
                <a:highlight>
                  <a:srgbClr val="FFFF00"/>
                </a:highlight>
              </a:rPr>
              <a:t>1000		1000</a:t>
            </a:r>
          </a:p>
          <a:p>
            <a:pPr eaLnBrk="1" hangingPunct="1">
              <a:buFontTx/>
              <a:buNone/>
              <a:defRPr/>
            </a:pPr>
            <a:endParaRPr lang="pt-BR" dirty="0"/>
          </a:p>
          <a:p>
            <a:pPr eaLnBrk="1" hangingPunct="1">
              <a:buFontTx/>
              <a:buNone/>
              <a:defRPr/>
            </a:pPr>
            <a:r>
              <a:rPr lang="pt-BR" dirty="0" err="1"/>
              <a:t>Depto</a:t>
            </a:r>
            <a:r>
              <a:rPr lang="pt-BR" dirty="0"/>
              <a:t> II		</a:t>
            </a:r>
            <a:r>
              <a:rPr lang="pt-BR" dirty="0">
                <a:highlight>
                  <a:srgbClr val="FFFF00"/>
                </a:highlight>
              </a:rPr>
              <a:t>2000</a:t>
            </a:r>
            <a:r>
              <a:rPr lang="pt-BR" dirty="0"/>
              <a:t>		500		500</a:t>
            </a:r>
          </a:p>
          <a:p>
            <a:pPr eaLnBrk="1" hangingPunct="1">
              <a:buFontTx/>
              <a:buNone/>
              <a:defRPr/>
            </a:pPr>
            <a:endParaRPr lang="pt-BR" dirty="0"/>
          </a:p>
          <a:p>
            <a:pPr eaLnBrk="1" hangingPunct="1">
              <a:buFontTx/>
              <a:buNone/>
              <a:defRPr/>
            </a:pPr>
            <a:r>
              <a:rPr lang="pt-BR" dirty="0"/>
              <a:t>	</a:t>
            </a:r>
            <a:r>
              <a:rPr lang="pt-BR" i="1" dirty="0"/>
              <a:t>Sub </a:t>
            </a:r>
            <a:r>
              <a:rPr lang="pt-BR" i="1" dirty="0" err="1"/>
              <a:t>IIa</a:t>
            </a:r>
            <a:r>
              <a:rPr lang="pt-BR" dirty="0"/>
              <a:t>				400		400</a:t>
            </a:r>
          </a:p>
          <a:p>
            <a:pPr eaLnBrk="1" hangingPunct="1">
              <a:buFontTx/>
              <a:buNone/>
              <a:defRPr/>
            </a:pPr>
            <a:endParaRPr lang="pt-BR" dirty="0"/>
          </a:p>
          <a:p>
            <a:pPr eaLnBrk="1" hangingPunct="1">
              <a:buFontTx/>
              <a:buNone/>
              <a:defRPr/>
            </a:pPr>
            <a:r>
              <a:rPr lang="pt-BR" dirty="0"/>
              <a:t>	</a:t>
            </a:r>
            <a:r>
              <a:rPr lang="pt-BR" i="1" dirty="0"/>
              <a:t>Sub </a:t>
            </a:r>
            <a:r>
              <a:rPr lang="pt-BR" i="1" dirty="0" err="1"/>
              <a:t>IIb</a:t>
            </a:r>
            <a:r>
              <a:rPr lang="pt-BR" dirty="0"/>
              <a:t>				100		100</a:t>
            </a:r>
          </a:p>
          <a:p>
            <a:pPr eaLnBrk="1" hangingPunct="1">
              <a:buFontTx/>
              <a:buNone/>
              <a:defRPr/>
            </a:pPr>
            <a:endParaRPr lang="pt-BR" dirty="0"/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xmlns="" id="{01261B02-E845-1A4F-9749-50A787888F49}"/>
              </a:ext>
            </a:extLst>
          </p:cNvPr>
          <p:cNvCxnSpPr>
            <a:cxnSpLocks/>
          </p:cNvCxnSpPr>
          <p:nvPr/>
        </p:nvCxnSpPr>
        <p:spPr>
          <a:xfrm flipV="1">
            <a:off x="4424855" y="2764222"/>
            <a:ext cx="1082566" cy="588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47767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xmlns="" id="{19D0BAAA-782B-8F45-B182-125865EB8F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Exemplo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xmlns="" id="{40C73C32-D4CD-9C40-805C-4234A79600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313792"/>
            <a:ext cx="10515600" cy="517908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pt-BR" dirty="0"/>
              <a:t>				</a:t>
            </a:r>
            <a:r>
              <a:rPr lang="pt-BR" dirty="0" err="1"/>
              <a:t>c</a:t>
            </a:r>
            <a:r>
              <a:rPr lang="pt-BR" dirty="0"/>
              <a:t>		</a:t>
            </a:r>
            <a:r>
              <a:rPr lang="pt-BR" dirty="0" err="1"/>
              <a:t>v</a:t>
            </a:r>
            <a:r>
              <a:rPr lang="pt-BR" dirty="0"/>
              <a:t>		m</a:t>
            </a:r>
          </a:p>
          <a:p>
            <a:pPr eaLnBrk="1" hangingPunct="1">
              <a:buFontTx/>
              <a:buNone/>
              <a:defRPr/>
            </a:pPr>
            <a:endParaRPr lang="pt-BR" dirty="0"/>
          </a:p>
          <a:p>
            <a:pPr eaLnBrk="1" hangingPunct="1">
              <a:buFontTx/>
              <a:buNone/>
              <a:defRPr/>
            </a:pPr>
            <a:r>
              <a:rPr lang="pt-BR" dirty="0" err="1"/>
              <a:t>Depto</a:t>
            </a:r>
            <a:r>
              <a:rPr lang="pt-BR" dirty="0"/>
              <a:t> </a:t>
            </a:r>
            <a:r>
              <a:rPr lang="pt-BR" dirty="0" err="1"/>
              <a:t>I</a:t>
            </a:r>
            <a:r>
              <a:rPr lang="pt-BR" dirty="0"/>
              <a:t>				</a:t>
            </a:r>
            <a:r>
              <a:rPr lang="pt-BR" dirty="0">
                <a:highlight>
                  <a:srgbClr val="FFFF00"/>
                </a:highlight>
              </a:rPr>
              <a:t>                             </a:t>
            </a:r>
          </a:p>
          <a:p>
            <a:pPr eaLnBrk="1" hangingPunct="1">
              <a:buFontTx/>
              <a:buNone/>
              <a:defRPr/>
            </a:pPr>
            <a:endParaRPr lang="pt-BR" dirty="0"/>
          </a:p>
          <a:p>
            <a:pPr eaLnBrk="1" hangingPunct="1">
              <a:buFontTx/>
              <a:buNone/>
              <a:defRPr/>
            </a:pPr>
            <a:r>
              <a:rPr lang="pt-BR" dirty="0" err="1"/>
              <a:t>Depto</a:t>
            </a:r>
            <a:r>
              <a:rPr lang="pt-BR" dirty="0"/>
              <a:t> II				500		500</a:t>
            </a:r>
          </a:p>
          <a:p>
            <a:pPr eaLnBrk="1" hangingPunct="1">
              <a:buFontTx/>
              <a:buNone/>
              <a:defRPr/>
            </a:pPr>
            <a:endParaRPr lang="pt-BR" dirty="0"/>
          </a:p>
          <a:p>
            <a:pPr eaLnBrk="1" hangingPunct="1">
              <a:buFontTx/>
              <a:buNone/>
              <a:defRPr/>
            </a:pPr>
            <a:r>
              <a:rPr lang="pt-BR" dirty="0"/>
              <a:t>	</a:t>
            </a:r>
            <a:r>
              <a:rPr lang="pt-BR" i="1" dirty="0"/>
              <a:t>Sub </a:t>
            </a:r>
            <a:r>
              <a:rPr lang="pt-BR" i="1" dirty="0" err="1"/>
              <a:t>IIa</a:t>
            </a:r>
            <a:r>
              <a:rPr lang="pt-BR" dirty="0"/>
              <a:t>				400		400</a:t>
            </a:r>
          </a:p>
          <a:p>
            <a:pPr eaLnBrk="1" hangingPunct="1">
              <a:buFontTx/>
              <a:buNone/>
              <a:defRPr/>
            </a:pPr>
            <a:endParaRPr lang="pt-BR" dirty="0"/>
          </a:p>
          <a:p>
            <a:pPr eaLnBrk="1" hangingPunct="1">
              <a:buFontTx/>
              <a:buNone/>
              <a:defRPr/>
            </a:pPr>
            <a:r>
              <a:rPr lang="pt-BR" dirty="0"/>
              <a:t>	</a:t>
            </a:r>
            <a:r>
              <a:rPr lang="pt-BR" i="1" dirty="0"/>
              <a:t>Sub </a:t>
            </a:r>
            <a:r>
              <a:rPr lang="pt-BR" i="1" dirty="0" err="1"/>
              <a:t>IIb</a:t>
            </a:r>
            <a:r>
              <a:rPr lang="pt-BR" dirty="0"/>
              <a:t>				100		100</a:t>
            </a:r>
          </a:p>
          <a:p>
            <a:pPr eaLnBrk="1" hangingPunct="1">
              <a:buFontTx/>
              <a:buNone/>
              <a:defRPr/>
            </a:pPr>
            <a:endParaRPr lang="pt-BR" dirty="0"/>
          </a:p>
        </p:txBody>
      </p:sp>
      <p:sp>
        <p:nvSpPr>
          <p:cNvPr id="2" name="Cadre 1">
            <a:extLst>
              <a:ext uri="{FF2B5EF4-FFF2-40B4-BE49-F238E27FC236}">
                <a16:creationId xmlns:a16="http://schemas.microsoft.com/office/drawing/2014/main" xmlns="" id="{77338444-A4C7-3C43-B55F-6A20326CE224}"/>
              </a:ext>
            </a:extLst>
          </p:cNvPr>
          <p:cNvSpPr/>
          <p:nvPr/>
        </p:nvSpPr>
        <p:spPr>
          <a:xfrm>
            <a:off x="5433848" y="2364828"/>
            <a:ext cx="2438400" cy="557047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sp>
        <p:nvSpPr>
          <p:cNvPr id="4" name="Cadre 3">
            <a:extLst>
              <a:ext uri="{FF2B5EF4-FFF2-40B4-BE49-F238E27FC236}">
                <a16:creationId xmlns:a16="http://schemas.microsoft.com/office/drawing/2014/main" xmlns="" id="{9C50E8FA-6141-4941-A460-E04FD2CA35A1}"/>
              </a:ext>
            </a:extLst>
          </p:cNvPr>
          <p:cNvSpPr/>
          <p:nvPr/>
        </p:nvSpPr>
        <p:spPr>
          <a:xfrm>
            <a:off x="2942897" y="3247697"/>
            <a:ext cx="1387365" cy="567558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394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xmlns="" id="{A2A09F8E-2B75-1C4F-A4DB-28D2082DA3E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549275"/>
            <a:ext cx="7772400" cy="13668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x-none" sz="3200" dirty="0"/>
              <a:t/>
            </a:r>
            <a:br>
              <a:rPr lang="pt-BR" altLang="x-none" sz="3200" dirty="0"/>
            </a:br>
            <a:r>
              <a:rPr lang="pt-BR" altLang="x-none" sz="3200" dirty="0"/>
              <a:t/>
            </a:r>
            <a:br>
              <a:rPr lang="pt-BR" altLang="x-none" sz="3200" dirty="0"/>
            </a:br>
            <a:r>
              <a:rPr lang="pt-BR" altLang="x-none" sz="3200" dirty="0"/>
              <a:t>A reprodução e circulação do capital social total</a:t>
            </a:r>
            <a:br>
              <a:rPr lang="pt-BR" altLang="x-none" sz="3200" dirty="0"/>
            </a:br>
            <a:endParaRPr lang="pt-BR" altLang="x-none" sz="3200" dirty="0"/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xmlns="" id="{F797EF01-7FAF-6643-BCA3-010FCB87C69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063751" y="2060576"/>
            <a:ext cx="8208963" cy="4321175"/>
          </a:xfrm>
        </p:spPr>
        <p:txBody>
          <a:bodyPr/>
          <a:lstStyle/>
          <a:p>
            <a:pPr marL="812800" indent="-812800"/>
            <a:r>
              <a:rPr lang="pt-BR" altLang="x-none" dirty="0"/>
              <a:t>A Seção III do Livro II contém quatro capítulos:</a:t>
            </a:r>
          </a:p>
          <a:p>
            <a:pPr marL="812800" indent="-812800"/>
            <a:endParaRPr lang="pt-BR" altLang="x-none" dirty="0"/>
          </a:p>
          <a:p>
            <a:pPr marL="812800" indent="-812800" algn="l"/>
            <a:r>
              <a:rPr lang="pt-BR" altLang="x-none" dirty="0"/>
              <a:t>XVIII. Introdução</a:t>
            </a:r>
          </a:p>
          <a:p>
            <a:pPr marL="812800" indent="-812800" algn="l"/>
            <a:r>
              <a:rPr lang="pt-BR" altLang="x-none" dirty="0"/>
              <a:t>XIX. Apresentações anteriores do objeto (Fisiocratas e Smith)</a:t>
            </a:r>
          </a:p>
          <a:p>
            <a:pPr marL="812800" indent="-812800" algn="l"/>
            <a:r>
              <a:rPr lang="pt-BR" altLang="x-none" dirty="0"/>
              <a:t>XX. Reprodução simples</a:t>
            </a:r>
          </a:p>
          <a:p>
            <a:pPr marL="812800" indent="-812800" algn="l"/>
            <a:r>
              <a:rPr lang="pt-BR" altLang="x-none" dirty="0"/>
              <a:t>XXI. Acumulação e reprodução ampliada</a:t>
            </a:r>
          </a:p>
          <a:p>
            <a:pPr marL="812800" indent="-812800" algn="l"/>
            <a:endParaRPr lang="pt-BR" altLang="x-none" dirty="0"/>
          </a:p>
          <a:p>
            <a:pPr marL="812800" indent="-812800" algn="l">
              <a:buFontTx/>
              <a:buChar char="•"/>
            </a:pPr>
            <a:endParaRPr lang="pt-BR" altLang="x-none" dirty="0"/>
          </a:p>
        </p:txBody>
      </p:sp>
    </p:spTree>
    <p:extLst>
      <p:ext uri="{BB962C8B-B14F-4D97-AF65-F5344CB8AC3E}">
        <p14:creationId xmlns:p14="http://schemas.microsoft.com/office/powerpoint/2010/main" val="11815780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xmlns="" id="{1294C020-974D-C74E-BB0F-1939B0AE96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pt-BR" dirty="0"/>
              <a:t>Gasto da renda capitalista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xmlns="" id="{B71AD410-08AE-0F43-AA6C-77B989D1DF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altLang="x-none" dirty="0"/>
              <a:t>Hipótese: Capitalistas dividem seus gastos de consumo:</a:t>
            </a:r>
          </a:p>
          <a:p>
            <a:pPr eaLnBrk="1" hangingPunct="1"/>
            <a:r>
              <a:rPr lang="pt-BR" altLang="x-none" dirty="0"/>
              <a:t>3/5 da mais valia em meios de consumo necessários M</a:t>
            </a:r>
            <a:r>
              <a:rPr lang="pt-BR" altLang="x-none" baseline="-25000" dirty="0"/>
              <a:t>n</a:t>
            </a:r>
            <a:r>
              <a:rPr lang="pt-BR" altLang="x-none" dirty="0"/>
              <a:t>.</a:t>
            </a:r>
          </a:p>
          <a:p>
            <a:pPr eaLnBrk="1" hangingPunct="1"/>
            <a:r>
              <a:rPr lang="pt-BR" altLang="x-none" dirty="0"/>
              <a:t>2/5 da mais valia em meios de consumo de luxo </a:t>
            </a:r>
            <a:r>
              <a:rPr lang="pt-BR" altLang="x-none" dirty="0" err="1"/>
              <a:t>M</a:t>
            </a:r>
            <a:r>
              <a:rPr lang="pt-BR" altLang="x-none" baseline="-25000" dirty="0" err="1"/>
              <a:t>x</a:t>
            </a:r>
            <a:r>
              <a:rPr lang="pt-BR" altLang="x-none" dirty="0"/>
              <a:t>.</a:t>
            </a:r>
          </a:p>
          <a:p>
            <a:pPr marL="0" indent="0" algn="ctr" eaLnBrk="1" hangingPunct="1">
              <a:buNone/>
            </a:pPr>
            <a:r>
              <a:rPr lang="pt-BR" altLang="x-none" dirty="0"/>
              <a:t>Divisão do consumo capitalista:			</a:t>
            </a:r>
          </a:p>
          <a:p>
            <a:pPr marL="0" indent="0" eaLnBrk="1" hangingPunct="1">
              <a:buNone/>
            </a:pPr>
            <a:r>
              <a:rPr lang="pt-BR" altLang="x-none" dirty="0"/>
              <a:t>		240 M</a:t>
            </a:r>
            <a:r>
              <a:rPr lang="pt-BR" altLang="x-none" baseline="-25000" dirty="0"/>
              <a:t>n</a:t>
            </a:r>
            <a:r>
              <a:rPr lang="pt-BR" altLang="x-none" dirty="0"/>
              <a:t>				60 M</a:t>
            </a:r>
            <a:r>
              <a:rPr lang="pt-BR" altLang="x-none" baseline="-25000" dirty="0"/>
              <a:t>n</a:t>
            </a:r>
          </a:p>
          <a:p>
            <a:pPr marL="0" indent="0">
              <a:buNone/>
            </a:pPr>
            <a:r>
              <a:rPr lang="pt-BR" altLang="x-none" dirty="0" err="1"/>
              <a:t>m</a:t>
            </a:r>
            <a:r>
              <a:rPr lang="pt-BR" altLang="x-none" baseline="-25000" dirty="0" err="1"/>
              <a:t>IIa</a:t>
            </a:r>
            <a:r>
              <a:rPr lang="pt-BR" altLang="x-none" baseline="-25000" dirty="0"/>
              <a:t>					</a:t>
            </a:r>
            <a:r>
              <a:rPr lang="pt-BR" altLang="x-none" dirty="0"/>
              <a:t> </a:t>
            </a:r>
            <a:r>
              <a:rPr lang="pt-BR" altLang="x-none" dirty="0" err="1"/>
              <a:t>m</a:t>
            </a:r>
            <a:r>
              <a:rPr lang="pt-BR" altLang="x-none" baseline="-25000" dirty="0" err="1"/>
              <a:t>IIb</a:t>
            </a:r>
            <a:endParaRPr lang="pt-BR" altLang="x-none" dirty="0"/>
          </a:p>
          <a:p>
            <a:pPr marL="0" indent="0">
              <a:buNone/>
            </a:pPr>
            <a:r>
              <a:rPr lang="pt-BR" altLang="x-none" dirty="0"/>
              <a:t>		160 </a:t>
            </a:r>
            <a:r>
              <a:rPr lang="pt-BR" altLang="x-none" dirty="0" err="1"/>
              <a:t>M</a:t>
            </a:r>
            <a:r>
              <a:rPr lang="pt-BR" altLang="x-none" baseline="-25000" dirty="0" err="1"/>
              <a:t>x</a:t>
            </a:r>
            <a:r>
              <a:rPr lang="pt-BR" altLang="x-none" baseline="-25000" dirty="0"/>
              <a:t>	</a:t>
            </a:r>
            <a:r>
              <a:rPr lang="pt-BR" altLang="x-none" dirty="0"/>
              <a:t> 			40 </a:t>
            </a:r>
            <a:r>
              <a:rPr lang="pt-BR" altLang="x-none" dirty="0" err="1"/>
              <a:t>M</a:t>
            </a:r>
            <a:r>
              <a:rPr lang="pt-BR" altLang="x-none" baseline="-25000" dirty="0" err="1"/>
              <a:t>x</a:t>
            </a:r>
            <a:r>
              <a:rPr lang="pt-BR" altLang="x-none" dirty="0"/>
              <a:t>				</a:t>
            </a:r>
            <a:endParaRPr lang="pt-BR" altLang="x-none" baseline="-25000" dirty="0"/>
          </a:p>
        </p:txBody>
      </p:sp>
      <p:cxnSp>
        <p:nvCxnSpPr>
          <p:cNvPr id="3" name="Connecteur droit avec flèche 2">
            <a:extLst>
              <a:ext uri="{FF2B5EF4-FFF2-40B4-BE49-F238E27FC236}">
                <a16:creationId xmlns:a16="http://schemas.microsoft.com/office/drawing/2014/main" xmlns="" id="{F6DF2846-E146-C74F-BFD8-0902ED9D001C}"/>
              </a:ext>
            </a:extLst>
          </p:cNvPr>
          <p:cNvCxnSpPr/>
          <p:nvPr/>
        </p:nvCxnSpPr>
        <p:spPr>
          <a:xfrm flipV="1">
            <a:off x="1534510" y="4193628"/>
            <a:ext cx="1114097" cy="4099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xmlns="" id="{00368F75-0300-984C-8509-B5733BD4C5AE}"/>
              </a:ext>
            </a:extLst>
          </p:cNvPr>
          <p:cNvCxnSpPr/>
          <p:nvPr/>
        </p:nvCxnSpPr>
        <p:spPr>
          <a:xfrm>
            <a:off x="1545021" y="4698124"/>
            <a:ext cx="1135117" cy="4099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xmlns="" id="{69F1AD91-2940-9248-9D7C-C28D49F72A6D}"/>
              </a:ext>
            </a:extLst>
          </p:cNvPr>
          <p:cNvCxnSpPr/>
          <p:nvPr/>
        </p:nvCxnSpPr>
        <p:spPr>
          <a:xfrm flipV="1">
            <a:off x="6201103" y="4193628"/>
            <a:ext cx="1051035" cy="4099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xmlns="" id="{565E52A0-7AE8-0648-BFF7-465543A69A41}"/>
              </a:ext>
            </a:extLst>
          </p:cNvPr>
          <p:cNvCxnSpPr/>
          <p:nvPr/>
        </p:nvCxnSpPr>
        <p:spPr>
          <a:xfrm>
            <a:off x="6211614" y="4698124"/>
            <a:ext cx="1072055" cy="3363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3813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D81C072-50D0-B140-8015-B50B1C116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O intercâmbio dentro do Departamento II</a:t>
            </a:r>
            <a:endParaRPr lang="x-non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BA0CFA7-9A09-794C-8585-9DFD9EDA6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278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x-none" dirty="0"/>
              <a:t>				v			m</a:t>
            </a:r>
          </a:p>
          <a:p>
            <a:pPr marL="0" indent="0">
              <a:buNone/>
            </a:pPr>
            <a:r>
              <a:rPr lang="x-none" dirty="0"/>
              <a:t>					         </a:t>
            </a:r>
          </a:p>
          <a:p>
            <a:pPr marL="0" indent="0">
              <a:buNone/>
            </a:pPr>
            <a:r>
              <a:rPr lang="x-none" dirty="0"/>
              <a:t>					        (3/5)	         (2/5)</a:t>
            </a:r>
          </a:p>
          <a:p>
            <a:pPr marL="0" indent="0">
              <a:buNone/>
            </a:pPr>
            <a:r>
              <a:rPr lang="x-none" dirty="0"/>
              <a:t>					          M</a:t>
            </a:r>
            <a:r>
              <a:rPr lang="x-none" baseline="-25000" dirty="0"/>
              <a:t>n</a:t>
            </a:r>
            <a:r>
              <a:rPr lang="x-none" dirty="0"/>
              <a:t>	          M</a:t>
            </a:r>
            <a:r>
              <a:rPr lang="x-none" baseline="-25000" dirty="0"/>
              <a:t>x</a:t>
            </a:r>
          </a:p>
          <a:p>
            <a:pPr marL="0" indent="0" algn="ctr">
              <a:buNone/>
            </a:pPr>
            <a:r>
              <a:rPr lang="x-none" dirty="0"/>
              <a:t>IIa	400		240		</a:t>
            </a:r>
            <a:r>
              <a:rPr lang="x-none" dirty="0">
                <a:highlight>
                  <a:srgbClr val="FFFF00"/>
                </a:highlight>
              </a:rPr>
              <a:t>160</a:t>
            </a:r>
          </a:p>
          <a:p>
            <a:pPr marL="0" indent="0" algn="ctr">
              <a:buNone/>
            </a:pPr>
            <a:endParaRPr lang="x-none" dirty="0"/>
          </a:p>
          <a:p>
            <a:pPr marL="0" indent="0" algn="ctr">
              <a:buNone/>
            </a:pPr>
            <a:r>
              <a:rPr lang="x-none" dirty="0"/>
              <a:t>I</a:t>
            </a:r>
            <a:r>
              <a:rPr lang="fr-FR" dirty="0"/>
              <a:t>I</a:t>
            </a:r>
            <a:r>
              <a:rPr lang="x-none" dirty="0"/>
              <a:t>b	</a:t>
            </a:r>
            <a:r>
              <a:rPr lang="x-none" dirty="0">
                <a:highlight>
                  <a:srgbClr val="FFFF00"/>
                </a:highlight>
              </a:rPr>
              <a:t>100		60</a:t>
            </a:r>
            <a:r>
              <a:rPr lang="x-none" dirty="0"/>
              <a:t>		40</a:t>
            </a:r>
          </a:p>
          <a:p>
            <a:pPr marL="0" indent="0" algn="ctr">
              <a:buNone/>
            </a:pPr>
            <a:endParaRPr lang="x-none" dirty="0"/>
          </a:p>
          <a:p>
            <a:pPr marL="0" indent="0">
              <a:buNone/>
            </a:pPr>
            <a:endParaRPr lang="x-none" dirty="0"/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xmlns="" id="{AD46F25B-EE68-F243-BEC2-DB7CC70698C4}"/>
              </a:ext>
            </a:extLst>
          </p:cNvPr>
          <p:cNvCxnSpPr>
            <a:cxnSpLocks/>
          </p:cNvCxnSpPr>
          <p:nvPr/>
        </p:nvCxnSpPr>
        <p:spPr>
          <a:xfrm flipV="1">
            <a:off x="6737130" y="4466897"/>
            <a:ext cx="1303283" cy="5885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xmlns="" id="{3D21C092-8168-9042-B9AE-3B5BE4898DB6}"/>
              </a:ext>
            </a:extLst>
          </p:cNvPr>
          <p:cNvCxnSpPr>
            <a:cxnSpLocks/>
          </p:cNvCxnSpPr>
          <p:nvPr/>
        </p:nvCxnSpPr>
        <p:spPr>
          <a:xfrm flipH="1">
            <a:off x="6737131" y="2406869"/>
            <a:ext cx="651641" cy="609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xmlns="" id="{5B368591-DEE5-BA4D-AAA7-261C4C533190}"/>
              </a:ext>
            </a:extLst>
          </p:cNvPr>
          <p:cNvCxnSpPr>
            <a:cxnSpLocks/>
          </p:cNvCxnSpPr>
          <p:nvPr/>
        </p:nvCxnSpPr>
        <p:spPr>
          <a:xfrm>
            <a:off x="7525407" y="2406869"/>
            <a:ext cx="704193" cy="609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10807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EF9015D-D3F7-1F47-88C6-779FCBA63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08177B37-DECC-2B46-8398-4D09FC4D0FD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pt-BR" altLang="x-none" dirty="0"/>
                  <a:t>Se definirmos:</a:t>
                </a:r>
              </a:p>
              <a:p>
                <a:pPr algn="ctr">
                  <a:buNone/>
                </a:pPr>
                <a:r>
                  <a:rPr lang="pt-BR" altLang="x-none" dirty="0">
                    <a:cs typeface="Arial" panose="020B0604020202020204" pitchFamily="34" charset="0"/>
                  </a:rPr>
                  <a:t> </a:t>
                </a:r>
                <a:r>
                  <a:rPr lang="el-GR" altLang="x-none" dirty="0">
                    <a:cs typeface="Arial" panose="020B0604020202020204" pitchFamily="34" charset="0"/>
                  </a:rPr>
                  <a:t>λ</a:t>
                </a:r>
                <a:r>
                  <a:rPr lang="fr-FR" altLang="x-none" dirty="0">
                    <a:cs typeface="Arial" panose="020B0604020202020204" pitchFamily="34" charset="0"/>
                  </a:rPr>
                  <a:t> </a:t>
                </a:r>
                <a:r>
                  <a:rPr lang="pt-BR" altLang="x-none" dirty="0">
                    <a:cs typeface="Arial" panose="020B0604020202020204" pitchFamily="34" charset="0"/>
                  </a:rPr>
                  <a:t>= proporção da mais valia gasta em meios de consumo necessários M</a:t>
                </a:r>
                <a:r>
                  <a:rPr lang="pt-BR" altLang="x-none" baseline="-25000" dirty="0">
                    <a:cs typeface="Arial" panose="020B0604020202020204" pitchFamily="34" charset="0"/>
                  </a:rPr>
                  <a:t>n</a:t>
                </a:r>
              </a:p>
              <a:p>
                <a:pPr algn="ctr">
                  <a:buNone/>
                </a:pPr>
                <a:r>
                  <a:rPr lang="x-none" dirty="0"/>
                  <a:t>(1 –</a:t>
                </a:r>
                <a:r>
                  <a:rPr lang="x-none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x-non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x-none" dirty="0"/>
                  <a:t>) </a:t>
                </a:r>
                <a:r>
                  <a:rPr lang="pt-BR" altLang="x-none" dirty="0">
                    <a:cs typeface="Arial" panose="020B0604020202020204" pitchFamily="34" charset="0"/>
                  </a:rPr>
                  <a:t>= proporção da mais valia gasta em meios de consumo de luxo </a:t>
                </a:r>
                <a:r>
                  <a:rPr lang="pt-BR" altLang="x-none" dirty="0" err="1">
                    <a:cs typeface="Arial" panose="020B0604020202020204" pitchFamily="34" charset="0"/>
                  </a:rPr>
                  <a:t>M</a:t>
                </a:r>
                <a:r>
                  <a:rPr lang="pt-BR" altLang="x-none" baseline="-25000" dirty="0" err="1">
                    <a:cs typeface="Arial" panose="020B0604020202020204" pitchFamily="34" charset="0"/>
                  </a:rPr>
                  <a:t>x</a:t>
                </a:r>
                <a:endParaRPr lang="pt-BR" altLang="x-none" baseline="-25000" dirty="0">
                  <a:cs typeface="Arial" panose="020B0604020202020204" pitchFamily="34" charset="0"/>
                </a:endParaRPr>
              </a:p>
              <a:p>
                <a:pPr algn="ctr">
                  <a:buNone/>
                </a:pPr>
                <a:r>
                  <a:rPr lang="pt-BR" altLang="x-none" dirty="0">
                    <a:cs typeface="Arial" panose="020B0604020202020204" pitchFamily="34" charset="0"/>
                  </a:rPr>
                  <a:t>A condição de balanço dentro do Departamento II será:</a:t>
                </a:r>
              </a:p>
              <a:p>
                <a:pPr>
                  <a:buNone/>
                </a:pPr>
                <a:endParaRPr lang="x-none" dirty="0"/>
              </a:p>
              <a:p>
                <a:pPr algn="ctr">
                  <a:buNone/>
                </a:pPr>
                <a:r>
                  <a:rPr lang="x-none" dirty="0"/>
                  <a:t>v</a:t>
                </a:r>
                <a:r>
                  <a:rPr lang="x-none" baseline="-25000" dirty="0"/>
                  <a:t>IIb</a:t>
                </a:r>
                <a:r>
                  <a:rPr lang="x-none" dirty="0"/>
                  <a:t> + </a:t>
                </a:r>
                <a14:m>
                  <m:oMath xmlns:m="http://schemas.openxmlformats.org/officeDocument/2006/math">
                    <m:r>
                      <a:rPr lang="x-non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x-none" dirty="0"/>
                  <a:t>m</a:t>
                </a:r>
                <a:r>
                  <a:rPr lang="x-none" baseline="-25000" dirty="0"/>
                  <a:t>IIb</a:t>
                </a:r>
                <a:r>
                  <a:rPr lang="x-none" dirty="0"/>
                  <a:t> = (1 –</a:t>
                </a:r>
                <a:r>
                  <a:rPr lang="x-none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x-non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x-none" dirty="0"/>
                  <a:t>)m</a:t>
                </a:r>
                <a:r>
                  <a:rPr lang="x-none" baseline="-25000" dirty="0"/>
                  <a:t>IIa</a:t>
                </a:r>
              </a:p>
              <a:p>
                <a:pPr>
                  <a:buNone/>
                </a:pPr>
                <a:endParaRPr lang="pt-BR" altLang="x-none" dirty="0"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x-none" dirty="0"/>
              </a:p>
              <a:p>
                <a:pPr marL="0" indent="0">
                  <a:buNone/>
                </a:pPr>
                <a:endParaRPr lang="x-none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08177B37-DECC-2B46-8398-4D09FC4D0FD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08" t="-2332" r="-242"/>
                </a:stretch>
              </a:blipFill>
            </p:spPr>
            <p:txBody>
              <a:bodyPr/>
              <a:lstStyle/>
              <a:p>
                <a:r>
                  <a:rPr lang="fr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42863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CEC0CC7-6904-F24A-BB80-6C3F1B9F0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x-none" dirty="0"/>
              <a:t>Visualizaçao das duas condições em conjunto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E571E1A3-B85E-994B-86A5-F849E63087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x-none" dirty="0"/>
                  <a:t>		</a:t>
                </a:r>
                <a:r>
                  <a:rPr lang="x-none" sz="2400" dirty="0"/>
                  <a:t>Capital Adiantado			Mais valia</a:t>
                </a:r>
              </a:p>
              <a:p>
                <a:pPr marL="0" indent="0">
                  <a:buNone/>
                </a:pPr>
                <a:endParaRPr lang="x-none" dirty="0"/>
              </a:p>
              <a:p>
                <a:pPr marL="0" indent="0">
                  <a:buNone/>
                </a:pPr>
                <a:r>
                  <a:rPr lang="x-none" dirty="0"/>
                  <a:t>Depto I	c</a:t>
                </a:r>
                <a:r>
                  <a:rPr lang="x-none" baseline="-25000" dirty="0"/>
                  <a:t>I</a:t>
                </a:r>
                <a:r>
                  <a:rPr lang="x-none" dirty="0"/>
                  <a:t>		</a:t>
                </a:r>
                <a:r>
                  <a:rPr lang="x-none" dirty="0">
                    <a:highlight>
                      <a:srgbClr val="FFFF00"/>
                    </a:highlight>
                  </a:rPr>
                  <a:t>v</a:t>
                </a:r>
                <a:r>
                  <a:rPr lang="x-none" baseline="-25000" dirty="0">
                    <a:highlight>
                      <a:srgbClr val="FFFF00"/>
                    </a:highlight>
                  </a:rPr>
                  <a:t>I</a:t>
                </a:r>
                <a:r>
                  <a:rPr lang="x-none" dirty="0">
                    <a:highlight>
                      <a:srgbClr val="FFFF00"/>
                    </a:highlight>
                  </a:rPr>
                  <a:t>		</a:t>
                </a:r>
                <a14:m>
                  <m:oMath xmlns:m="http://schemas.openxmlformats.org/officeDocument/2006/math">
                    <m:r>
                      <a:rPr lang="x-none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x-none" dirty="0">
                    <a:highlight>
                      <a:srgbClr val="FFFF00"/>
                    </a:highlight>
                  </a:rPr>
                  <a:t>m</a:t>
                </a:r>
                <a:r>
                  <a:rPr lang="x-none" baseline="-25000" dirty="0">
                    <a:highlight>
                      <a:srgbClr val="FFFF00"/>
                    </a:highlight>
                  </a:rPr>
                  <a:t>I</a:t>
                </a:r>
                <a:r>
                  <a:rPr lang="x-none" dirty="0">
                    <a:highlight>
                      <a:srgbClr val="FFFF00"/>
                    </a:highlight>
                  </a:rPr>
                  <a:t>	   	(1 –</a:t>
                </a:r>
                <a:r>
                  <a:rPr lang="x-none" dirty="0">
                    <a:highlight>
                      <a:srgbClr val="FFFF00"/>
                    </a:highlight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x-none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x-none" dirty="0">
                    <a:highlight>
                      <a:srgbClr val="FFFF00"/>
                    </a:highlight>
                  </a:rPr>
                  <a:t>) m</a:t>
                </a:r>
                <a:r>
                  <a:rPr lang="x-none" baseline="-25000" dirty="0">
                    <a:highlight>
                      <a:srgbClr val="FFFF00"/>
                    </a:highlight>
                  </a:rPr>
                  <a:t>I</a:t>
                </a:r>
                <a:r>
                  <a:rPr lang="x-none" dirty="0">
                    <a:highlight>
                      <a:srgbClr val="FFFF00"/>
                    </a:highlight>
                  </a:rPr>
                  <a:t> </a:t>
                </a:r>
              </a:p>
              <a:p>
                <a:pPr marL="0" indent="0">
                  <a:buNone/>
                </a:pPr>
                <a:r>
                  <a:rPr lang="x-none" dirty="0"/>
                  <a:t>Sub IIa		</a:t>
                </a:r>
                <a:r>
                  <a:rPr lang="x-none" dirty="0">
                    <a:highlight>
                      <a:srgbClr val="FFFF00"/>
                    </a:highlight>
                  </a:rPr>
                  <a:t>c</a:t>
                </a:r>
                <a:r>
                  <a:rPr lang="x-none" baseline="-25000" dirty="0">
                    <a:highlight>
                      <a:srgbClr val="FFFF00"/>
                    </a:highlight>
                  </a:rPr>
                  <a:t>IIa</a:t>
                </a:r>
                <a:r>
                  <a:rPr lang="x-none" dirty="0"/>
                  <a:t>		v</a:t>
                </a:r>
                <a:r>
                  <a:rPr lang="x-none" baseline="-25000" dirty="0"/>
                  <a:t>IIa</a:t>
                </a:r>
                <a:r>
                  <a:rPr lang="x-none" dirty="0"/>
                  <a:t>		</a:t>
                </a:r>
                <a14:m>
                  <m:oMath xmlns:m="http://schemas.openxmlformats.org/officeDocument/2006/math">
                    <m:r>
                      <a:rPr lang="x-non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x-none" dirty="0"/>
                  <a:t>m</a:t>
                </a:r>
                <a:r>
                  <a:rPr lang="x-none" baseline="-25000" dirty="0"/>
                  <a:t>IIa</a:t>
                </a:r>
                <a:r>
                  <a:rPr lang="x-none" dirty="0"/>
                  <a:t>		</a:t>
                </a:r>
                <a:r>
                  <a:rPr lang="x-none" dirty="0">
                    <a:highlight>
                      <a:srgbClr val="00FFFF"/>
                    </a:highlight>
                  </a:rPr>
                  <a:t>(1 –</a:t>
                </a:r>
                <a:r>
                  <a:rPr lang="x-none" dirty="0">
                    <a:highlight>
                      <a:srgbClr val="00FFFF"/>
                    </a:highlight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x-none" i="1">
                        <a:highlight>
                          <a:srgbClr val="00FFFF"/>
                        </a:highligh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x-none" dirty="0">
                    <a:highlight>
                      <a:srgbClr val="00FFFF"/>
                    </a:highlight>
                  </a:rPr>
                  <a:t>) m</a:t>
                </a:r>
                <a:r>
                  <a:rPr lang="x-none" baseline="-25000" dirty="0">
                    <a:highlight>
                      <a:srgbClr val="00FFFF"/>
                    </a:highlight>
                  </a:rPr>
                  <a:t>IIa</a:t>
                </a:r>
              </a:p>
              <a:p>
                <a:pPr marL="0" indent="0">
                  <a:buNone/>
                </a:pPr>
                <a:r>
                  <a:rPr lang="x-none" dirty="0"/>
                  <a:t>Sub IIb		</a:t>
                </a:r>
                <a:r>
                  <a:rPr lang="x-none" dirty="0">
                    <a:highlight>
                      <a:srgbClr val="FFFF00"/>
                    </a:highlight>
                  </a:rPr>
                  <a:t>c</a:t>
                </a:r>
                <a:r>
                  <a:rPr lang="x-none" baseline="-25000" dirty="0">
                    <a:highlight>
                      <a:srgbClr val="FFFF00"/>
                    </a:highlight>
                  </a:rPr>
                  <a:t>IIb</a:t>
                </a:r>
                <a:r>
                  <a:rPr lang="x-none" dirty="0"/>
                  <a:t>		</a:t>
                </a:r>
                <a:r>
                  <a:rPr lang="x-none" dirty="0">
                    <a:highlight>
                      <a:srgbClr val="00FFFF"/>
                    </a:highlight>
                  </a:rPr>
                  <a:t>v</a:t>
                </a:r>
                <a:r>
                  <a:rPr lang="x-none" baseline="-25000" dirty="0">
                    <a:highlight>
                      <a:srgbClr val="00FFFF"/>
                    </a:highlight>
                  </a:rPr>
                  <a:t>IIb</a:t>
                </a:r>
                <a:r>
                  <a:rPr lang="x-none" dirty="0">
                    <a:highlight>
                      <a:srgbClr val="00FFFF"/>
                    </a:highlight>
                  </a:rPr>
                  <a:t>		</a:t>
                </a:r>
                <a:r>
                  <a:rPr lang="x-none" dirty="0">
                    <a:highlight>
                      <a:srgbClr val="00FFFF"/>
                    </a:highlight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x-none" i="1">
                        <a:highlight>
                          <a:srgbClr val="00FFFF"/>
                        </a:highligh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x-none" dirty="0">
                    <a:highlight>
                      <a:srgbClr val="00FFFF"/>
                    </a:highlight>
                  </a:rPr>
                  <a:t>m</a:t>
                </a:r>
                <a:r>
                  <a:rPr lang="x-none" baseline="-25000" dirty="0">
                    <a:highlight>
                      <a:srgbClr val="00FFFF"/>
                    </a:highlight>
                  </a:rPr>
                  <a:t>IIb</a:t>
                </a:r>
                <a:r>
                  <a:rPr lang="x-none" dirty="0">
                    <a:highlight>
                      <a:srgbClr val="00FFFF"/>
                    </a:highlight>
                  </a:rPr>
                  <a:t> 	</a:t>
                </a:r>
                <a:r>
                  <a:rPr lang="x-none" dirty="0"/>
                  <a:t>	(1 –</a:t>
                </a:r>
                <a:r>
                  <a:rPr lang="x-none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x-non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x-none" dirty="0"/>
                  <a:t>) m</a:t>
                </a:r>
                <a:r>
                  <a:rPr lang="x-none" baseline="-25000" dirty="0"/>
                  <a:t>IIb</a:t>
                </a:r>
                <a:endParaRPr lang="x-none" dirty="0"/>
              </a:p>
              <a:p>
                <a:pPr marL="0" indent="0">
                  <a:buNone/>
                </a:pPr>
                <a:endParaRPr lang="pt-BR" altLang="x-none" dirty="0"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x-none" dirty="0"/>
                  <a:t>Temos então duas condiçoes de balanço:</a:t>
                </a:r>
              </a:p>
              <a:p>
                <a:pPr marL="0" indent="0">
                  <a:buNone/>
                </a:pPr>
                <a:r>
                  <a:rPr lang="x-none" dirty="0"/>
                  <a:t>Condição de balanço entre Depto I</a:t>
                </a:r>
                <a:r>
                  <a:rPr lang="x-none" baseline="-25000" dirty="0"/>
                  <a:t> </a:t>
                </a:r>
                <a:r>
                  <a:rPr lang="x-none" dirty="0"/>
                  <a:t>e Depto II</a:t>
                </a:r>
                <a:r>
                  <a:rPr lang="x-none" baseline="-25000" dirty="0"/>
                  <a:t>         </a:t>
                </a:r>
                <a:r>
                  <a:rPr lang="pt-BR" altLang="x-none" dirty="0" err="1">
                    <a:cs typeface="Arial" panose="020B0604020202020204" pitchFamily="34" charset="0"/>
                  </a:rPr>
                  <a:t>c</a:t>
                </a:r>
                <a:r>
                  <a:rPr lang="pt-BR" altLang="x-none" baseline="-25000" dirty="0" err="1">
                    <a:cs typeface="Arial" panose="020B0604020202020204" pitchFamily="34" charset="0"/>
                  </a:rPr>
                  <a:t>IIa</a:t>
                </a:r>
                <a:r>
                  <a:rPr lang="pt-BR" altLang="x-none" dirty="0" err="1">
                    <a:cs typeface="Arial" panose="020B0604020202020204" pitchFamily="34" charset="0"/>
                  </a:rPr>
                  <a:t>+c</a:t>
                </a:r>
                <a:r>
                  <a:rPr lang="pt-BR" altLang="x-none" baseline="-25000" dirty="0" err="1">
                    <a:cs typeface="Arial" panose="020B0604020202020204" pitchFamily="34" charset="0"/>
                  </a:rPr>
                  <a:t>IIb</a:t>
                </a:r>
                <a:r>
                  <a:rPr lang="pt-BR" altLang="x-none" dirty="0">
                    <a:cs typeface="Arial" panose="020B0604020202020204" pitchFamily="34" charset="0"/>
                  </a:rPr>
                  <a:t> = </a:t>
                </a:r>
                <a:r>
                  <a:rPr lang="pt-BR" altLang="x-none" dirty="0" err="1">
                    <a:cs typeface="Arial" panose="020B0604020202020204" pitchFamily="34" charset="0"/>
                  </a:rPr>
                  <a:t>v</a:t>
                </a:r>
                <a:r>
                  <a:rPr lang="pt-BR" altLang="x-none" baseline="-25000" dirty="0" err="1">
                    <a:cs typeface="Arial" panose="020B0604020202020204" pitchFamily="34" charset="0"/>
                  </a:rPr>
                  <a:t>I</a:t>
                </a:r>
                <a:r>
                  <a:rPr lang="pt-BR" altLang="x-none" dirty="0">
                    <a:cs typeface="Arial" panose="020B0604020202020204" pitchFamily="34" charset="0"/>
                  </a:rPr>
                  <a:t> + </a:t>
                </a:r>
                <a:r>
                  <a:rPr lang="el-GR" altLang="x-none" dirty="0">
                    <a:cs typeface="Arial" panose="020B0604020202020204" pitchFamily="34" charset="0"/>
                  </a:rPr>
                  <a:t>λ</a:t>
                </a:r>
                <a:r>
                  <a:rPr lang="pt-BR" altLang="x-none" dirty="0" err="1">
                    <a:cs typeface="Arial" panose="020B0604020202020204" pitchFamily="34" charset="0"/>
                  </a:rPr>
                  <a:t>m</a:t>
                </a:r>
                <a:r>
                  <a:rPr lang="pt-BR" altLang="x-none" baseline="-25000" dirty="0" err="1">
                    <a:cs typeface="Arial" panose="020B0604020202020204" pitchFamily="34" charset="0"/>
                  </a:rPr>
                  <a:t>I</a:t>
                </a:r>
                <a:r>
                  <a:rPr lang="pt-BR" altLang="x-none" dirty="0">
                    <a:cs typeface="Arial" panose="020B0604020202020204" pitchFamily="34" charset="0"/>
                  </a:rPr>
                  <a:t> + (1-</a:t>
                </a:r>
                <a:r>
                  <a:rPr lang="el-GR" altLang="x-none" dirty="0">
                    <a:cs typeface="Arial" panose="020B0604020202020204" pitchFamily="34" charset="0"/>
                  </a:rPr>
                  <a:t>λ</a:t>
                </a:r>
                <a:r>
                  <a:rPr lang="pt-BR" altLang="x-none" dirty="0">
                    <a:cs typeface="Arial" panose="020B0604020202020204" pitchFamily="34" charset="0"/>
                  </a:rPr>
                  <a:t>)</a:t>
                </a:r>
                <a:r>
                  <a:rPr lang="pt-BR" altLang="x-none" dirty="0" err="1">
                    <a:cs typeface="Arial" panose="020B0604020202020204" pitchFamily="34" charset="0"/>
                  </a:rPr>
                  <a:t>m</a:t>
                </a:r>
                <a:r>
                  <a:rPr lang="pt-BR" altLang="x-none" baseline="-25000" dirty="0" err="1">
                    <a:cs typeface="Arial" panose="020B0604020202020204" pitchFamily="34" charset="0"/>
                  </a:rPr>
                  <a:t>I</a:t>
                </a:r>
                <a:endParaRPr lang="pt-BR" altLang="x-none" baseline="-25000" dirty="0"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pt-BR" altLang="x-none" dirty="0">
                    <a:cs typeface="Arial" panose="020B0604020202020204" pitchFamily="34" charset="0"/>
                  </a:rPr>
                  <a:t>Condição de balanço dentro de </a:t>
                </a:r>
                <a:r>
                  <a:rPr lang="x-none" dirty="0"/>
                  <a:t>Depto II	 	v</a:t>
                </a:r>
                <a:r>
                  <a:rPr lang="x-none" baseline="-25000" dirty="0"/>
                  <a:t>IIb</a:t>
                </a:r>
                <a:r>
                  <a:rPr lang="x-none" dirty="0"/>
                  <a:t> +</a:t>
                </a:r>
                <a:r>
                  <a:rPr lang="x-none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x-non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x-none" dirty="0"/>
                  <a:t>m</a:t>
                </a:r>
                <a:r>
                  <a:rPr lang="x-none" baseline="-25000" dirty="0"/>
                  <a:t>IIb</a:t>
                </a:r>
                <a:r>
                  <a:rPr lang="x-none" dirty="0"/>
                  <a:t> = (1 –</a:t>
                </a:r>
                <a:r>
                  <a:rPr lang="x-none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x-non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x-none" dirty="0"/>
                  <a:t>) m</a:t>
                </a:r>
                <a:r>
                  <a:rPr lang="x-none" baseline="-25000" dirty="0"/>
                  <a:t>IIa</a:t>
                </a:r>
              </a:p>
              <a:p>
                <a:pPr marL="0" indent="0">
                  <a:buNone/>
                </a:pPr>
                <a:r>
                  <a:rPr lang="x-none" dirty="0"/>
                  <a:t>	 	</a:t>
                </a:r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E571E1A3-B85E-994B-86A5-F849E63087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7" t="-2332"/>
                </a:stretch>
              </a:blipFill>
            </p:spPr>
            <p:txBody>
              <a:bodyPr/>
              <a:lstStyle/>
              <a:p>
                <a:r>
                  <a:rPr lang="fr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xmlns="" id="{3F20CD4D-83B5-9A42-9371-1960190B8633}"/>
              </a:ext>
            </a:extLst>
          </p:cNvPr>
          <p:cNvCxnSpPr/>
          <p:nvPr/>
        </p:nvCxnSpPr>
        <p:spPr>
          <a:xfrm>
            <a:off x="2795752" y="2406869"/>
            <a:ext cx="20600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xmlns="" id="{D51C9B49-FC0C-324E-AC90-8DE740D55DD2}"/>
              </a:ext>
            </a:extLst>
          </p:cNvPr>
          <p:cNvCxnSpPr/>
          <p:nvPr/>
        </p:nvCxnSpPr>
        <p:spPr>
          <a:xfrm>
            <a:off x="6558455" y="2396359"/>
            <a:ext cx="29113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xmlns="" id="{9A35B1B2-123D-5C4B-8F28-9255EAB8205B}"/>
              </a:ext>
            </a:extLst>
          </p:cNvPr>
          <p:cNvCxnSpPr>
            <a:cxnSpLocks/>
          </p:cNvCxnSpPr>
          <p:nvPr/>
        </p:nvCxnSpPr>
        <p:spPr>
          <a:xfrm flipV="1">
            <a:off x="3132083" y="2827284"/>
            <a:ext cx="1408386" cy="6017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xmlns="" id="{842F2BAF-5E7F-B147-B458-9D0D91F58CEE}"/>
              </a:ext>
            </a:extLst>
          </p:cNvPr>
          <p:cNvCxnSpPr>
            <a:cxnSpLocks/>
          </p:cNvCxnSpPr>
          <p:nvPr/>
        </p:nvCxnSpPr>
        <p:spPr>
          <a:xfrm flipV="1">
            <a:off x="7294179" y="3268717"/>
            <a:ext cx="893380" cy="359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56588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CEC0CC7-6904-F24A-BB80-6C3F1B9F0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x-none" sz="3600" b="1" dirty="0"/>
              <a:t>Visualização numérica das duas condições em conjunto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E571E1A3-B85E-994B-86A5-F849E63087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66344"/>
                <a:ext cx="10515600" cy="534976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x-none" dirty="0"/>
                  <a:t>		</a:t>
                </a:r>
                <a:r>
                  <a:rPr lang="x-none" sz="2400" dirty="0"/>
                  <a:t>Capital Adiantado			Mais valia</a:t>
                </a:r>
                <a:endParaRPr lang="x-none" dirty="0"/>
              </a:p>
              <a:p>
                <a:pPr marL="0" indent="0">
                  <a:buNone/>
                </a:pPr>
                <a:r>
                  <a:rPr lang="x-none" dirty="0"/>
                  <a:t>Depto I	c</a:t>
                </a:r>
                <a:r>
                  <a:rPr lang="x-none" baseline="-25000" dirty="0"/>
                  <a:t>I</a:t>
                </a:r>
                <a:r>
                  <a:rPr lang="x-none" dirty="0"/>
                  <a:t>		</a:t>
                </a:r>
                <a:r>
                  <a:rPr lang="x-none" dirty="0">
                    <a:highlight>
                      <a:srgbClr val="FFFF00"/>
                    </a:highlight>
                  </a:rPr>
                  <a:t>v</a:t>
                </a:r>
                <a:r>
                  <a:rPr lang="x-none" baseline="-25000" dirty="0">
                    <a:highlight>
                      <a:srgbClr val="FFFF00"/>
                    </a:highlight>
                  </a:rPr>
                  <a:t>I</a:t>
                </a:r>
                <a:r>
                  <a:rPr lang="x-none" dirty="0">
                    <a:highlight>
                      <a:srgbClr val="FFFF00"/>
                    </a:highlight>
                  </a:rPr>
                  <a:t>		</a:t>
                </a:r>
                <a14:m>
                  <m:oMath xmlns:m="http://schemas.openxmlformats.org/officeDocument/2006/math">
                    <m:r>
                      <a:rPr lang="x-none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x-none" dirty="0">
                    <a:highlight>
                      <a:srgbClr val="FFFF00"/>
                    </a:highlight>
                  </a:rPr>
                  <a:t>m</a:t>
                </a:r>
                <a:r>
                  <a:rPr lang="x-none" baseline="-25000" dirty="0">
                    <a:highlight>
                      <a:srgbClr val="FFFF00"/>
                    </a:highlight>
                  </a:rPr>
                  <a:t>I</a:t>
                </a:r>
                <a:r>
                  <a:rPr lang="x-none" dirty="0">
                    <a:highlight>
                      <a:srgbClr val="FFFF00"/>
                    </a:highlight>
                  </a:rPr>
                  <a:t>	   	(1 –</a:t>
                </a:r>
                <a:r>
                  <a:rPr lang="x-none" dirty="0">
                    <a:highlight>
                      <a:srgbClr val="FFFF00"/>
                    </a:highlight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x-none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x-none" dirty="0">
                    <a:highlight>
                      <a:srgbClr val="FFFF00"/>
                    </a:highlight>
                  </a:rPr>
                  <a:t>) m</a:t>
                </a:r>
                <a:r>
                  <a:rPr lang="x-none" baseline="-25000" dirty="0">
                    <a:highlight>
                      <a:srgbClr val="FFFF00"/>
                    </a:highlight>
                  </a:rPr>
                  <a:t>I</a:t>
                </a:r>
                <a:r>
                  <a:rPr lang="x-none" dirty="0">
                    <a:highlight>
                      <a:srgbClr val="FFFF00"/>
                    </a:highlight>
                  </a:rPr>
                  <a:t> </a:t>
                </a:r>
              </a:p>
              <a:p>
                <a:pPr marL="0" indent="0">
                  <a:buNone/>
                </a:pPr>
                <a:r>
                  <a:rPr lang="x-none" dirty="0"/>
                  <a:t>Sub IIa	</a:t>
                </a:r>
                <a:r>
                  <a:rPr lang="x-none" dirty="0">
                    <a:highlight>
                      <a:srgbClr val="FFFF00"/>
                    </a:highlight>
                  </a:rPr>
                  <a:t>c</a:t>
                </a:r>
                <a:r>
                  <a:rPr lang="x-none" baseline="-25000" dirty="0">
                    <a:highlight>
                      <a:srgbClr val="FFFF00"/>
                    </a:highlight>
                  </a:rPr>
                  <a:t>IIa</a:t>
                </a:r>
                <a:r>
                  <a:rPr lang="x-none" dirty="0"/>
                  <a:t>		v</a:t>
                </a:r>
                <a:r>
                  <a:rPr lang="x-none" baseline="-25000" dirty="0"/>
                  <a:t>IIa</a:t>
                </a:r>
                <a:r>
                  <a:rPr lang="x-none" dirty="0"/>
                  <a:t>		</a:t>
                </a:r>
                <a14:m>
                  <m:oMath xmlns:m="http://schemas.openxmlformats.org/officeDocument/2006/math">
                    <m:r>
                      <a:rPr lang="x-non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x-none" dirty="0"/>
                  <a:t>m</a:t>
                </a:r>
                <a:r>
                  <a:rPr lang="x-none" baseline="-25000" dirty="0"/>
                  <a:t>IIa</a:t>
                </a:r>
                <a:r>
                  <a:rPr lang="x-none" dirty="0"/>
                  <a:t>		</a:t>
                </a:r>
                <a:r>
                  <a:rPr lang="x-none" dirty="0">
                    <a:highlight>
                      <a:srgbClr val="00FFFF"/>
                    </a:highlight>
                  </a:rPr>
                  <a:t>(1 –</a:t>
                </a:r>
                <a:r>
                  <a:rPr lang="x-none" dirty="0">
                    <a:highlight>
                      <a:srgbClr val="00FFFF"/>
                    </a:highlight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x-none" i="1">
                        <a:highlight>
                          <a:srgbClr val="00FFFF"/>
                        </a:highligh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x-none" dirty="0">
                    <a:highlight>
                      <a:srgbClr val="00FFFF"/>
                    </a:highlight>
                  </a:rPr>
                  <a:t>) m</a:t>
                </a:r>
                <a:r>
                  <a:rPr lang="x-none" baseline="-25000" dirty="0">
                    <a:highlight>
                      <a:srgbClr val="00FFFF"/>
                    </a:highlight>
                  </a:rPr>
                  <a:t>IIa</a:t>
                </a:r>
              </a:p>
              <a:p>
                <a:pPr marL="0" indent="0">
                  <a:buNone/>
                </a:pPr>
                <a:r>
                  <a:rPr lang="x-none" dirty="0"/>
                  <a:t>Sub IIb	</a:t>
                </a:r>
                <a:r>
                  <a:rPr lang="x-none" dirty="0">
                    <a:highlight>
                      <a:srgbClr val="FFFF00"/>
                    </a:highlight>
                  </a:rPr>
                  <a:t>c</a:t>
                </a:r>
                <a:r>
                  <a:rPr lang="x-none" baseline="-25000" dirty="0">
                    <a:highlight>
                      <a:srgbClr val="FFFF00"/>
                    </a:highlight>
                  </a:rPr>
                  <a:t>IIb</a:t>
                </a:r>
                <a:r>
                  <a:rPr lang="x-none" dirty="0"/>
                  <a:t>		</a:t>
                </a:r>
                <a:r>
                  <a:rPr lang="x-none" dirty="0">
                    <a:highlight>
                      <a:srgbClr val="00FFFF"/>
                    </a:highlight>
                  </a:rPr>
                  <a:t>v</a:t>
                </a:r>
                <a:r>
                  <a:rPr lang="x-none" baseline="-25000" dirty="0">
                    <a:highlight>
                      <a:srgbClr val="00FFFF"/>
                    </a:highlight>
                  </a:rPr>
                  <a:t>IIb</a:t>
                </a:r>
                <a:r>
                  <a:rPr lang="x-none" dirty="0">
                    <a:highlight>
                      <a:srgbClr val="00FFFF"/>
                    </a:highlight>
                  </a:rPr>
                  <a:t>		</a:t>
                </a:r>
                <a:r>
                  <a:rPr lang="x-none" dirty="0">
                    <a:highlight>
                      <a:srgbClr val="00FFFF"/>
                    </a:highlight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x-none" i="1">
                        <a:highlight>
                          <a:srgbClr val="00FFFF"/>
                        </a:highligh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x-none" dirty="0">
                    <a:highlight>
                      <a:srgbClr val="00FFFF"/>
                    </a:highlight>
                  </a:rPr>
                  <a:t>m</a:t>
                </a:r>
                <a:r>
                  <a:rPr lang="x-none" baseline="-25000" dirty="0">
                    <a:highlight>
                      <a:srgbClr val="00FFFF"/>
                    </a:highlight>
                  </a:rPr>
                  <a:t>IIb</a:t>
                </a:r>
                <a:r>
                  <a:rPr lang="x-none" dirty="0">
                    <a:highlight>
                      <a:srgbClr val="00FFFF"/>
                    </a:highlight>
                  </a:rPr>
                  <a:t> 	</a:t>
                </a:r>
                <a:r>
                  <a:rPr lang="x-none" dirty="0"/>
                  <a:t>	(1 –</a:t>
                </a:r>
                <a:r>
                  <a:rPr lang="x-none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x-non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x-none" dirty="0"/>
                  <a:t>) m</a:t>
                </a:r>
                <a:r>
                  <a:rPr lang="x-none" baseline="-25000" dirty="0"/>
                  <a:t>IIb</a:t>
                </a:r>
                <a:endParaRPr lang="x-none" dirty="0"/>
              </a:p>
              <a:p>
                <a:pPr marL="0" indent="0">
                  <a:buNone/>
                </a:pPr>
                <a:endParaRPr lang="x-none" dirty="0"/>
              </a:p>
              <a:p>
                <a:pPr marL="0" indent="0">
                  <a:buNone/>
                </a:pPr>
                <a:r>
                  <a:rPr lang="x-none" dirty="0"/>
                  <a:t>		  </a:t>
                </a:r>
                <a:r>
                  <a:rPr lang="x-none" sz="2400" dirty="0"/>
                  <a:t>Capital Adiantado			Mais valia</a:t>
                </a:r>
                <a:endParaRPr lang="x-none" dirty="0"/>
              </a:p>
              <a:p>
                <a:pPr marL="0" indent="0">
                  <a:buNone/>
                </a:pPr>
                <a:r>
                  <a:rPr lang="x-none" dirty="0"/>
                  <a:t>Depto I	</a:t>
                </a:r>
                <a:r>
                  <a:rPr lang="x-none" dirty="0">
                    <a:highlight>
                      <a:srgbClr val="000000"/>
                    </a:highlight>
                  </a:rPr>
                  <a:t>4000</a:t>
                </a:r>
                <a:r>
                  <a:rPr lang="x-none" baseline="-25000" dirty="0">
                    <a:highlight>
                      <a:srgbClr val="000000"/>
                    </a:highlight>
                  </a:rPr>
                  <a:t> </a:t>
                </a:r>
                <a:r>
                  <a:rPr lang="x-none" dirty="0"/>
                  <a:t>		</a:t>
                </a:r>
                <a:r>
                  <a:rPr lang="x-none" dirty="0">
                    <a:highlight>
                      <a:srgbClr val="FFFF00"/>
                    </a:highlight>
                  </a:rPr>
                  <a:t>1000</a:t>
                </a:r>
                <a:r>
                  <a:rPr lang="x-none" dirty="0"/>
                  <a:t>		 </a:t>
                </a:r>
                <a:r>
                  <a:rPr lang="x-none" dirty="0">
                    <a:highlight>
                      <a:srgbClr val="FFFF00"/>
                    </a:highlight>
                  </a:rPr>
                  <a:t>600</a:t>
                </a:r>
                <a:r>
                  <a:rPr lang="x-none" dirty="0"/>
                  <a:t>		     </a:t>
                </a:r>
                <a:r>
                  <a:rPr lang="x-none" dirty="0">
                    <a:highlight>
                      <a:srgbClr val="FFFF00"/>
                    </a:highlight>
                  </a:rPr>
                  <a:t>400</a:t>
                </a:r>
              </a:p>
              <a:p>
                <a:pPr marL="0" indent="0">
                  <a:buNone/>
                </a:pPr>
                <a:r>
                  <a:rPr lang="x-none" dirty="0"/>
                  <a:t>Sub IIa	</a:t>
                </a:r>
                <a:r>
                  <a:rPr lang="x-none" dirty="0">
                    <a:highlight>
                      <a:srgbClr val="FFFF00"/>
                    </a:highlight>
                  </a:rPr>
                  <a:t>1600</a:t>
                </a:r>
                <a:r>
                  <a:rPr lang="x-none" dirty="0"/>
                  <a:t>		</a:t>
                </a:r>
                <a:r>
                  <a:rPr lang="x-none" dirty="0">
                    <a:highlight>
                      <a:srgbClr val="000000"/>
                    </a:highlight>
                  </a:rPr>
                  <a:t>400</a:t>
                </a:r>
                <a:r>
                  <a:rPr lang="x-none" baseline="-25000" dirty="0">
                    <a:highlight>
                      <a:srgbClr val="000000"/>
                    </a:highlight>
                  </a:rPr>
                  <a:t> </a:t>
                </a:r>
                <a:r>
                  <a:rPr lang="x-none" dirty="0"/>
                  <a:t>		 </a:t>
                </a:r>
                <a:r>
                  <a:rPr lang="x-none" dirty="0">
                    <a:highlight>
                      <a:srgbClr val="000000"/>
                    </a:highlight>
                  </a:rPr>
                  <a:t>240 </a:t>
                </a:r>
                <a:r>
                  <a:rPr lang="x-none" dirty="0"/>
                  <a:t>		     </a:t>
                </a:r>
                <a:r>
                  <a:rPr lang="x-none" dirty="0">
                    <a:highlight>
                      <a:srgbClr val="00FFFF"/>
                    </a:highlight>
                  </a:rPr>
                  <a:t>160</a:t>
                </a:r>
                <a:endParaRPr lang="x-none" baseline="-25000" dirty="0">
                  <a:highlight>
                    <a:srgbClr val="00FFFF"/>
                  </a:highlight>
                </a:endParaRPr>
              </a:p>
              <a:p>
                <a:pPr marL="0" indent="0">
                  <a:buNone/>
                </a:pPr>
                <a:r>
                  <a:rPr lang="x-none" dirty="0"/>
                  <a:t>Sub IIb	</a:t>
                </a:r>
                <a:r>
                  <a:rPr lang="x-none" dirty="0">
                    <a:highlight>
                      <a:srgbClr val="FFFF00"/>
                    </a:highlight>
                  </a:rPr>
                  <a:t>400</a:t>
                </a:r>
                <a:r>
                  <a:rPr lang="x-none" dirty="0"/>
                  <a:t>		</a:t>
                </a:r>
                <a:r>
                  <a:rPr lang="x-none" dirty="0">
                    <a:highlight>
                      <a:srgbClr val="00FFFF"/>
                    </a:highlight>
                  </a:rPr>
                  <a:t>100</a:t>
                </a:r>
                <a:r>
                  <a:rPr lang="x-none" dirty="0"/>
                  <a:t>		   </a:t>
                </a:r>
                <a:r>
                  <a:rPr lang="x-none" dirty="0">
                    <a:highlight>
                      <a:srgbClr val="00FFFF"/>
                    </a:highlight>
                  </a:rPr>
                  <a:t>60</a:t>
                </a:r>
                <a:r>
                  <a:rPr lang="x-none" dirty="0"/>
                  <a:t>		     </a:t>
                </a:r>
                <a:r>
                  <a:rPr lang="x-none" dirty="0">
                    <a:highlight>
                      <a:srgbClr val="000000"/>
                    </a:highlight>
                  </a:rPr>
                  <a:t>  40</a:t>
                </a:r>
              </a:p>
              <a:p>
                <a:pPr marL="0" indent="0">
                  <a:buNone/>
                </a:pPr>
                <a:endParaRPr lang="pt-BR" altLang="x-none" dirty="0"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E571E1A3-B85E-994B-86A5-F849E63087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66344"/>
                <a:ext cx="10515600" cy="5349765"/>
              </a:xfrm>
              <a:blipFill>
                <a:blip r:embed="rId2"/>
                <a:stretch>
                  <a:fillRect l="-1208" t="-713"/>
                </a:stretch>
              </a:blipFill>
            </p:spPr>
            <p:txBody>
              <a:bodyPr/>
              <a:lstStyle/>
              <a:p>
                <a:r>
                  <a:rPr lang="fr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xmlns="" id="{3F20CD4D-83B5-9A42-9371-1960190B8633}"/>
              </a:ext>
            </a:extLst>
          </p:cNvPr>
          <p:cNvCxnSpPr/>
          <p:nvPr/>
        </p:nvCxnSpPr>
        <p:spPr>
          <a:xfrm>
            <a:off x="2795752" y="1849821"/>
            <a:ext cx="20600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xmlns="" id="{D51C9B49-FC0C-324E-AC90-8DE740D55DD2}"/>
              </a:ext>
            </a:extLst>
          </p:cNvPr>
          <p:cNvCxnSpPr/>
          <p:nvPr/>
        </p:nvCxnSpPr>
        <p:spPr>
          <a:xfrm>
            <a:off x="6526924" y="1849821"/>
            <a:ext cx="29113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xmlns="" id="{9A35B1B2-123D-5C4B-8F28-9255EAB8205B}"/>
              </a:ext>
            </a:extLst>
          </p:cNvPr>
          <p:cNvCxnSpPr>
            <a:cxnSpLocks/>
          </p:cNvCxnSpPr>
          <p:nvPr/>
        </p:nvCxnSpPr>
        <p:spPr>
          <a:xfrm flipV="1">
            <a:off x="3195145" y="2249325"/>
            <a:ext cx="1408386" cy="6017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xmlns="" id="{842F2BAF-5E7F-B147-B458-9D0D91F58CEE}"/>
              </a:ext>
            </a:extLst>
          </p:cNvPr>
          <p:cNvCxnSpPr>
            <a:cxnSpLocks/>
          </p:cNvCxnSpPr>
          <p:nvPr/>
        </p:nvCxnSpPr>
        <p:spPr>
          <a:xfrm flipV="1">
            <a:off x="7336220" y="2726066"/>
            <a:ext cx="893380" cy="359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xmlns="" id="{C8C6B940-D9DB-534C-967D-13CB3B787A57}"/>
              </a:ext>
            </a:extLst>
          </p:cNvPr>
          <p:cNvCxnSpPr/>
          <p:nvPr/>
        </p:nvCxnSpPr>
        <p:spPr>
          <a:xfrm>
            <a:off x="2921876" y="4319752"/>
            <a:ext cx="21125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xmlns="" id="{0DCBAC05-C81F-6F4D-9363-6EAF57E0E184}"/>
              </a:ext>
            </a:extLst>
          </p:cNvPr>
          <p:cNvCxnSpPr/>
          <p:nvPr/>
        </p:nvCxnSpPr>
        <p:spPr>
          <a:xfrm>
            <a:off x="6789683" y="4319752"/>
            <a:ext cx="21230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3693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xmlns="" id="{5F7E294C-45BE-9244-A212-6BCAA3BDEB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3600" b="1" dirty="0" err="1"/>
              <a:t>Condição</a:t>
            </a:r>
            <a:r>
              <a:rPr lang="en-US" sz="3600" b="1" dirty="0"/>
              <a:t> de </a:t>
            </a:r>
            <a:r>
              <a:rPr lang="en-US" sz="3600" b="1" dirty="0" err="1"/>
              <a:t>balanço</a:t>
            </a:r>
            <a:r>
              <a:rPr lang="en-US" sz="3600" b="1" dirty="0"/>
              <a:t> entre I e II se divide </a:t>
            </a:r>
            <a:r>
              <a:rPr lang="en-US" sz="3600" b="1" dirty="0" err="1"/>
              <a:t>em</a:t>
            </a:r>
            <a:r>
              <a:rPr lang="en-US" sz="3600" b="1" dirty="0"/>
              <a:t> </a:t>
            </a:r>
            <a:r>
              <a:rPr lang="en-US" sz="3600" b="1" dirty="0" err="1"/>
              <a:t>duas</a:t>
            </a:r>
            <a:r>
              <a:rPr lang="en-US" sz="3600" b="1" dirty="0"/>
              <a:t>….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xmlns="" id="{4C32078B-9BA2-E54B-91EF-843861F265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altLang="x-none" dirty="0">
                <a:cs typeface="Arial" panose="020B0604020202020204" pitchFamily="34" charset="0"/>
              </a:rPr>
              <a:t>   Quando se divide o </a:t>
            </a:r>
            <a:r>
              <a:rPr lang="pt-BR" altLang="x-none" dirty="0" err="1">
                <a:cs typeface="Arial" panose="020B0604020202020204" pitchFamily="34" charset="0"/>
              </a:rPr>
              <a:t>Depto</a:t>
            </a:r>
            <a:r>
              <a:rPr lang="pt-BR" altLang="x-none" dirty="0">
                <a:cs typeface="Arial" panose="020B0604020202020204" pitchFamily="34" charset="0"/>
              </a:rPr>
              <a:t> II em dois subdepartamentos Sub </a:t>
            </a:r>
            <a:r>
              <a:rPr lang="pt-BR" altLang="x-none" dirty="0" err="1">
                <a:cs typeface="Arial" panose="020B0604020202020204" pitchFamily="34" charset="0"/>
              </a:rPr>
              <a:t>IIa</a:t>
            </a:r>
            <a:r>
              <a:rPr lang="pt-BR" altLang="x-none" dirty="0">
                <a:cs typeface="Arial" panose="020B0604020202020204" pitchFamily="34" charset="0"/>
              </a:rPr>
              <a:t> e Sub </a:t>
            </a:r>
            <a:r>
              <a:rPr lang="pt-BR" altLang="x-none" dirty="0" err="1">
                <a:cs typeface="Arial" panose="020B0604020202020204" pitchFamily="34" charset="0"/>
              </a:rPr>
              <a:t>IIb</a:t>
            </a:r>
            <a:r>
              <a:rPr lang="pt-BR" altLang="x-none" dirty="0">
                <a:cs typeface="Arial" panose="020B0604020202020204" pitchFamily="34" charset="0"/>
              </a:rPr>
              <a:t>, o consumo capitalista também se divide entre M</a:t>
            </a:r>
            <a:r>
              <a:rPr lang="pt-BR" altLang="x-none" baseline="-25000" dirty="0">
                <a:cs typeface="Arial" panose="020B0604020202020204" pitchFamily="34" charset="0"/>
              </a:rPr>
              <a:t>n</a:t>
            </a:r>
            <a:r>
              <a:rPr lang="pt-BR" altLang="x-none" dirty="0">
                <a:cs typeface="Arial" panose="020B0604020202020204" pitchFamily="34" charset="0"/>
              </a:rPr>
              <a:t> e </a:t>
            </a:r>
            <a:r>
              <a:rPr lang="pt-BR" altLang="x-none" dirty="0" err="1">
                <a:cs typeface="Arial" panose="020B0604020202020204" pitchFamily="34" charset="0"/>
              </a:rPr>
              <a:t>M</a:t>
            </a:r>
            <a:r>
              <a:rPr lang="pt-BR" altLang="x-none" baseline="-25000" dirty="0" err="1">
                <a:cs typeface="Arial" panose="020B0604020202020204" pitchFamily="34" charset="0"/>
              </a:rPr>
              <a:t>x</a:t>
            </a:r>
            <a:endParaRPr lang="pt-BR" altLang="x-none" dirty="0">
              <a:cs typeface="Arial" panose="020B0604020202020204" pitchFamily="34" charset="0"/>
            </a:endParaRPr>
          </a:p>
          <a:p>
            <a:pPr>
              <a:buNone/>
            </a:pPr>
            <a:r>
              <a:rPr lang="pt-BR" altLang="x-none" dirty="0">
                <a:cs typeface="Arial" panose="020B0604020202020204" pitchFamily="34" charset="0"/>
              </a:rPr>
              <a:t>a condição de balanço	         </a:t>
            </a:r>
            <a:r>
              <a:rPr lang="pt-BR" altLang="x-none" dirty="0" err="1">
                <a:highlight>
                  <a:srgbClr val="FFFF00"/>
                </a:highlight>
                <a:cs typeface="Arial" panose="020B0604020202020204" pitchFamily="34" charset="0"/>
              </a:rPr>
              <a:t>c</a:t>
            </a:r>
            <a:r>
              <a:rPr lang="pt-BR" altLang="x-none" baseline="-25000" dirty="0" err="1">
                <a:highlight>
                  <a:srgbClr val="FFFF00"/>
                </a:highlight>
                <a:cs typeface="Arial" panose="020B0604020202020204" pitchFamily="34" charset="0"/>
              </a:rPr>
              <a:t>II</a:t>
            </a:r>
            <a:r>
              <a:rPr lang="pt-BR" altLang="x-none" dirty="0">
                <a:highlight>
                  <a:srgbClr val="FFFF00"/>
                </a:highlight>
                <a:cs typeface="Arial" panose="020B0604020202020204" pitchFamily="34" charset="0"/>
              </a:rPr>
              <a:t> = </a:t>
            </a:r>
            <a:r>
              <a:rPr lang="pt-BR" altLang="x-none" dirty="0" err="1">
                <a:highlight>
                  <a:srgbClr val="FFFF00"/>
                </a:highlight>
                <a:cs typeface="Arial" panose="020B0604020202020204" pitchFamily="34" charset="0"/>
              </a:rPr>
              <a:t>v</a:t>
            </a:r>
            <a:r>
              <a:rPr lang="pt-BR" altLang="x-none" baseline="-25000" dirty="0" err="1">
                <a:highlight>
                  <a:srgbClr val="FFFF00"/>
                </a:highlight>
                <a:cs typeface="Arial" panose="020B0604020202020204" pitchFamily="34" charset="0"/>
              </a:rPr>
              <a:t>I</a:t>
            </a:r>
            <a:r>
              <a:rPr lang="pt-BR" altLang="x-none" dirty="0">
                <a:highlight>
                  <a:srgbClr val="FFFF00"/>
                </a:highlight>
                <a:cs typeface="Arial" panose="020B0604020202020204" pitchFamily="34" charset="0"/>
              </a:rPr>
              <a:t> + </a:t>
            </a:r>
            <a:r>
              <a:rPr lang="pt-BR" altLang="x-none" dirty="0" err="1">
                <a:highlight>
                  <a:srgbClr val="FFFF00"/>
                </a:highlight>
                <a:cs typeface="Arial" panose="020B0604020202020204" pitchFamily="34" charset="0"/>
              </a:rPr>
              <a:t>m</a:t>
            </a:r>
            <a:r>
              <a:rPr lang="pt-BR" altLang="x-none" baseline="-25000" dirty="0" err="1">
                <a:highlight>
                  <a:srgbClr val="FFFF00"/>
                </a:highlight>
                <a:cs typeface="Arial" panose="020B0604020202020204" pitchFamily="34" charset="0"/>
              </a:rPr>
              <a:t>I</a:t>
            </a:r>
            <a:r>
              <a:rPr lang="pt-BR" altLang="x-none" dirty="0">
                <a:highlight>
                  <a:srgbClr val="FFFF00"/>
                </a:highlight>
                <a:cs typeface="Arial" panose="020B0604020202020204" pitchFamily="34" charset="0"/>
              </a:rPr>
              <a:t> </a:t>
            </a:r>
          </a:p>
          <a:p>
            <a:pPr>
              <a:buNone/>
            </a:pPr>
            <a:r>
              <a:rPr lang="pt-BR" altLang="x-none" dirty="0">
                <a:cs typeface="Arial" panose="020B0604020202020204" pitchFamily="34" charset="0"/>
              </a:rPr>
              <a:t>se transforma em</a:t>
            </a:r>
            <a:endParaRPr lang="pt-BR" altLang="x-none" baseline="-25000" dirty="0"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pt-BR" altLang="x-none" dirty="0" err="1">
                <a:highlight>
                  <a:srgbClr val="FFFF00"/>
                </a:highlight>
                <a:cs typeface="Arial" panose="020B0604020202020204" pitchFamily="34" charset="0"/>
              </a:rPr>
              <a:t>c</a:t>
            </a:r>
            <a:r>
              <a:rPr lang="pt-BR" altLang="x-none" baseline="-25000" dirty="0" err="1">
                <a:highlight>
                  <a:srgbClr val="FFFF00"/>
                </a:highlight>
                <a:cs typeface="Arial" panose="020B0604020202020204" pitchFamily="34" charset="0"/>
              </a:rPr>
              <a:t>IIa</a:t>
            </a:r>
            <a:r>
              <a:rPr lang="pt-BR" altLang="x-none" dirty="0" err="1">
                <a:highlight>
                  <a:srgbClr val="FFFF00"/>
                </a:highlight>
                <a:cs typeface="Arial" panose="020B0604020202020204" pitchFamily="34" charset="0"/>
              </a:rPr>
              <a:t>+c</a:t>
            </a:r>
            <a:r>
              <a:rPr lang="pt-BR" altLang="x-none" baseline="-25000" dirty="0" err="1">
                <a:highlight>
                  <a:srgbClr val="FFFF00"/>
                </a:highlight>
                <a:cs typeface="Arial" panose="020B0604020202020204" pitchFamily="34" charset="0"/>
              </a:rPr>
              <a:t>IIb</a:t>
            </a:r>
            <a:r>
              <a:rPr lang="pt-BR" altLang="x-none" dirty="0">
                <a:highlight>
                  <a:srgbClr val="FFFF00"/>
                </a:highlight>
                <a:cs typeface="Arial" panose="020B0604020202020204" pitchFamily="34" charset="0"/>
              </a:rPr>
              <a:t> = </a:t>
            </a:r>
            <a:r>
              <a:rPr lang="pt-BR" altLang="x-none" dirty="0" err="1">
                <a:highlight>
                  <a:srgbClr val="FFFF00"/>
                </a:highlight>
                <a:cs typeface="Arial" panose="020B0604020202020204" pitchFamily="34" charset="0"/>
              </a:rPr>
              <a:t>v</a:t>
            </a:r>
            <a:r>
              <a:rPr lang="pt-BR" altLang="x-none" baseline="-25000" dirty="0" err="1">
                <a:highlight>
                  <a:srgbClr val="FFFF00"/>
                </a:highlight>
                <a:cs typeface="Arial" panose="020B0604020202020204" pitchFamily="34" charset="0"/>
              </a:rPr>
              <a:t>I</a:t>
            </a:r>
            <a:r>
              <a:rPr lang="pt-BR" altLang="x-none" dirty="0">
                <a:highlight>
                  <a:srgbClr val="FFFF00"/>
                </a:highlight>
                <a:cs typeface="Arial" panose="020B0604020202020204" pitchFamily="34" charset="0"/>
              </a:rPr>
              <a:t> + </a:t>
            </a:r>
            <a:r>
              <a:rPr lang="el-GR" altLang="x-none" dirty="0">
                <a:highlight>
                  <a:srgbClr val="FFFF00"/>
                </a:highlight>
                <a:cs typeface="Arial" panose="020B0604020202020204" pitchFamily="34" charset="0"/>
              </a:rPr>
              <a:t>λ</a:t>
            </a:r>
            <a:r>
              <a:rPr lang="pt-BR" altLang="x-none" dirty="0" err="1">
                <a:highlight>
                  <a:srgbClr val="FFFF00"/>
                </a:highlight>
                <a:cs typeface="Arial" panose="020B0604020202020204" pitchFamily="34" charset="0"/>
              </a:rPr>
              <a:t>m</a:t>
            </a:r>
            <a:r>
              <a:rPr lang="pt-BR" altLang="x-none" baseline="-25000" dirty="0" err="1">
                <a:highlight>
                  <a:srgbClr val="FFFF00"/>
                </a:highlight>
                <a:cs typeface="Arial" panose="020B0604020202020204" pitchFamily="34" charset="0"/>
              </a:rPr>
              <a:t>I</a:t>
            </a:r>
            <a:r>
              <a:rPr lang="pt-BR" altLang="x-none" baseline="-25000" dirty="0">
                <a:highlight>
                  <a:srgbClr val="FFFF00"/>
                </a:highlight>
                <a:cs typeface="Arial" panose="020B0604020202020204" pitchFamily="34" charset="0"/>
              </a:rPr>
              <a:t> </a:t>
            </a:r>
            <a:r>
              <a:rPr lang="pt-BR" altLang="x-none" dirty="0">
                <a:highlight>
                  <a:srgbClr val="FFFF00"/>
                </a:highlight>
                <a:cs typeface="Arial" panose="020B0604020202020204" pitchFamily="34" charset="0"/>
              </a:rPr>
              <a:t>+ (1 – </a:t>
            </a:r>
            <a:r>
              <a:rPr lang="el-GR" altLang="x-none" dirty="0">
                <a:highlight>
                  <a:srgbClr val="FFFF00"/>
                </a:highlight>
                <a:cs typeface="Arial" panose="020B0604020202020204" pitchFamily="34" charset="0"/>
              </a:rPr>
              <a:t>λ</a:t>
            </a:r>
            <a:r>
              <a:rPr lang="pt-BR" altLang="x-none" dirty="0">
                <a:highlight>
                  <a:srgbClr val="FFFF00"/>
                </a:highlight>
                <a:cs typeface="Arial" panose="020B0604020202020204" pitchFamily="34" charset="0"/>
              </a:rPr>
              <a:t>)</a:t>
            </a:r>
            <a:r>
              <a:rPr lang="pt-BR" altLang="x-none" dirty="0" err="1">
                <a:highlight>
                  <a:srgbClr val="FFFF00"/>
                </a:highlight>
                <a:cs typeface="Arial" panose="020B0604020202020204" pitchFamily="34" charset="0"/>
              </a:rPr>
              <a:t>m</a:t>
            </a:r>
            <a:r>
              <a:rPr lang="pt-BR" altLang="x-none" baseline="-25000" dirty="0" err="1">
                <a:highlight>
                  <a:srgbClr val="FFFF00"/>
                </a:highlight>
                <a:cs typeface="Arial" panose="020B0604020202020204" pitchFamily="34" charset="0"/>
              </a:rPr>
              <a:t>I</a:t>
            </a:r>
            <a:r>
              <a:rPr lang="pt-BR" altLang="x-none" baseline="-25000" dirty="0">
                <a:highlight>
                  <a:srgbClr val="FFFF00"/>
                </a:highlight>
                <a:cs typeface="Arial" panose="020B0604020202020204" pitchFamily="34" charset="0"/>
              </a:rPr>
              <a:t> </a:t>
            </a:r>
            <a:endParaRPr lang="pt-BR" altLang="x-none" dirty="0">
              <a:highlight>
                <a:srgbClr val="FFFF00"/>
              </a:highlight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r>
              <a:rPr lang="pt-BR" altLang="x-none" dirty="0">
                <a:cs typeface="Arial" panose="020B0604020202020204" pitchFamily="34" charset="0"/>
              </a:rPr>
              <a:t>que contém duas condições de balanço separadas</a:t>
            </a:r>
          </a:p>
          <a:p>
            <a:pPr algn="ctr">
              <a:buNone/>
            </a:pPr>
            <a:r>
              <a:rPr lang="pt-BR" altLang="x-none" dirty="0" err="1">
                <a:cs typeface="Arial" panose="020B0604020202020204" pitchFamily="34" charset="0"/>
              </a:rPr>
              <a:t>c</a:t>
            </a:r>
            <a:r>
              <a:rPr lang="pt-BR" altLang="x-none" baseline="-25000" dirty="0" err="1">
                <a:cs typeface="Arial" panose="020B0604020202020204" pitchFamily="34" charset="0"/>
              </a:rPr>
              <a:t>IIb</a:t>
            </a:r>
            <a:r>
              <a:rPr lang="pt-BR" altLang="x-none" dirty="0">
                <a:cs typeface="Arial" panose="020B0604020202020204" pitchFamily="34" charset="0"/>
              </a:rPr>
              <a:t> = (1 – </a:t>
            </a:r>
            <a:r>
              <a:rPr lang="el-GR" altLang="x-none" dirty="0">
                <a:cs typeface="Arial" panose="020B0604020202020204" pitchFamily="34" charset="0"/>
              </a:rPr>
              <a:t>λ</a:t>
            </a:r>
            <a:r>
              <a:rPr lang="pt-BR" altLang="x-none" dirty="0">
                <a:cs typeface="Arial" panose="020B0604020202020204" pitchFamily="34" charset="0"/>
              </a:rPr>
              <a:t>)</a:t>
            </a:r>
            <a:r>
              <a:rPr lang="pt-BR" altLang="x-none" dirty="0" err="1">
                <a:cs typeface="Arial" panose="020B0604020202020204" pitchFamily="34" charset="0"/>
              </a:rPr>
              <a:t>m</a:t>
            </a:r>
            <a:r>
              <a:rPr lang="pt-BR" altLang="x-none" baseline="-25000" dirty="0" err="1">
                <a:cs typeface="Arial" panose="020B0604020202020204" pitchFamily="34" charset="0"/>
              </a:rPr>
              <a:t>I</a:t>
            </a:r>
            <a:endParaRPr lang="pt-BR" altLang="x-none" dirty="0"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pt-BR" altLang="x-none" dirty="0" err="1">
                <a:cs typeface="Arial" panose="020B0604020202020204" pitchFamily="34" charset="0"/>
              </a:rPr>
              <a:t>c</a:t>
            </a:r>
            <a:r>
              <a:rPr lang="pt-BR" altLang="x-none" baseline="-25000" dirty="0" err="1">
                <a:cs typeface="Arial" panose="020B0604020202020204" pitchFamily="34" charset="0"/>
              </a:rPr>
              <a:t>IIa</a:t>
            </a:r>
            <a:r>
              <a:rPr lang="pt-BR" altLang="x-none" dirty="0">
                <a:cs typeface="Arial" panose="020B0604020202020204" pitchFamily="34" charset="0"/>
              </a:rPr>
              <a:t> = </a:t>
            </a:r>
            <a:r>
              <a:rPr lang="el-GR" altLang="x-none" dirty="0">
                <a:cs typeface="Arial" panose="020B0604020202020204" pitchFamily="34" charset="0"/>
              </a:rPr>
              <a:t>λ</a:t>
            </a:r>
            <a:r>
              <a:rPr lang="pt-BR" altLang="x-none" dirty="0" err="1">
                <a:cs typeface="Arial" panose="020B0604020202020204" pitchFamily="34" charset="0"/>
              </a:rPr>
              <a:t>m</a:t>
            </a:r>
            <a:r>
              <a:rPr lang="pt-BR" altLang="x-none" baseline="-25000" dirty="0" err="1">
                <a:cs typeface="Arial" panose="020B0604020202020204" pitchFamily="34" charset="0"/>
              </a:rPr>
              <a:t>I</a:t>
            </a:r>
            <a:r>
              <a:rPr lang="pt-BR" altLang="x-none" baseline="-25000" dirty="0">
                <a:cs typeface="Arial" panose="020B0604020202020204" pitchFamily="34" charset="0"/>
              </a:rPr>
              <a:t> </a:t>
            </a:r>
            <a:r>
              <a:rPr lang="pt-BR" altLang="x-none" dirty="0">
                <a:cs typeface="Arial" panose="020B0604020202020204" pitchFamily="34" charset="0"/>
              </a:rPr>
              <a:t>+ </a:t>
            </a:r>
            <a:r>
              <a:rPr lang="pt-BR" altLang="x-none" dirty="0" err="1">
                <a:cs typeface="Arial" panose="020B0604020202020204" pitchFamily="34" charset="0"/>
              </a:rPr>
              <a:t>v</a:t>
            </a:r>
            <a:r>
              <a:rPr lang="pt-BR" altLang="x-none" baseline="-25000" dirty="0" err="1">
                <a:cs typeface="Arial" panose="020B0604020202020204" pitchFamily="34" charset="0"/>
              </a:rPr>
              <a:t>I</a:t>
            </a:r>
            <a:endParaRPr lang="pt-BR" altLang="x-none" baseline="-25000" dirty="0"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endParaRPr lang="pt-BR" altLang="x-none" dirty="0"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pt-BR" altLang="x-none" b="1" dirty="0">
                <a:cs typeface="Arial" panose="020B0604020202020204" pitchFamily="34" charset="0"/>
              </a:rPr>
              <a:t>Condição geral de balanço da RS entre departamentos </a:t>
            </a:r>
            <a:r>
              <a:rPr lang="pt-BR" altLang="x-none" b="1" dirty="0" err="1">
                <a:cs typeface="Arial" panose="020B0604020202020204" pitchFamily="34" charset="0"/>
              </a:rPr>
              <a:t>I</a:t>
            </a:r>
            <a:r>
              <a:rPr lang="pt-BR" altLang="x-none" b="1" dirty="0">
                <a:cs typeface="Arial" panose="020B0604020202020204" pitchFamily="34" charset="0"/>
              </a:rPr>
              <a:t> e II são duas!</a:t>
            </a:r>
          </a:p>
        </p:txBody>
      </p:sp>
      <p:sp>
        <p:nvSpPr>
          <p:cNvPr id="12" name="Forme libre 11">
            <a:extLst>
              <a:ext uri="{FF2B5EF4-FFF2-40B4-BE49-F238E27FC236}">
                <a16:creationId xmlns:a16="http://schemas.microsoft.com/office/drawing/2014/main" xmlns="" id="{B2E87719-324B-9B42-8D93-8E9187A4ED2B}"/>
              </a:ext>
            </a:extLst>
          </p:cNvPr>
          <p:cNvSpPr/>
          <p:nvPr/>
        </p:nvSpPr>
        <p:spPr>
          <a:xfrm>
            <a:off x="4014899" y="2659117"/>
            <a:ext cx="1503032" cy="1397876"/>
          </a:xfrm>
          <a:custGeom>
            <a:avLst/>
            <a:gdLst>
              <a:gd name="connsiteX0" fmla="*/ 1376908 w 1503032"/>
              <a:gd name="connsiteY0" fmla="*/ 0 h 1397876"/>
              <a:gd name="connsiteX1" fmla="*/ 1324356 w 1503032"/>
              <a:gd name="connsiteY1" fmla="*/ 21021 h 1397876"/>
              <a:gd name="connsiteX2" fmla="*/ 1219253 w 1503032"/>
              <a:gd name="connsiteY2" fmla="*/ 52552 h 1397876"/>
              <a:gd name="connsiteX3" fmla="*/ 1135170 w 1503032"/>
              <a:gd name="connsiteY3" fmla="*/ 84083 h 1397876"/>
              <a:gd name="connsiteX4" fmla="*/ 1072108 w 1503032"/>
              <a:gd name="connsiteY4" fmla="*/ 115614 h 1397876"/>
              <a:gd name="connsiteX5" fmla="*/ 998535 w 1503032"/>
              <a:gd name="connsiteY5" fmla="*/ 157655 h 1397876"/>
              <a:gd name="connsiteX6" fmla="*/ 935473 w 1503032"/>
              <a:gd name="connsiteY6" fmla="*/ 178676 h 1397876"/>
              <a:gd name="connsiteX7" fmla="*/ 840880 w 1503032"/>
              <a:gd name="connsiteY7" fmla="*/ 210207 h 1397876"/>
              <a:gd name="connsiteX8" fmla="*/ 777818 w 1503032"/>
              <a:gd name="connsiteY8" fmla="*/ 231228 h 1397876"/>
              <a:gd name="connsiteX9" fmla="*/ 735777 w 1503032"/>
              <a:gd name="connsiteY9" fmla="*/ 252249 h 1397876"/>
              <a:gd name="connsiteX10" fmla="*/ 620163 w 1503032"/>
              <a:gd name="connsiteY10" fmla="*/ 294290 h 1397876"/>
              <a:gd name="connsiteX11" fmla="*/ 578122 w 1503032"/>
              <a:gd name="connsiteY11" fmla="*/ 304800 h 1397876"/>
              <a:gd name="connsiteX12" fmla="*/ 536080 w 1503032"/>
              <a:gd name="connsiteY12" fmla="*/ 325821 h 1397876"/>
              <a:gd name="connsiteX13" fmla="*/ 504549 w 1503032"/>
              <a:gd name="connsiteY13" fmla="*/ 346842 h 1397876"/>
              <a:gd name="connsiteX14" fmla="*/ 473018 w 1503032"/>
              <a:gd name="connsiteY14" fmla="*/ 357352 h 1397876"/>
              <a:gd name="connsiteX15" fmla="*/ 441487 w 1503032"/>
              <a:gd name="connsiteY15" fmla="*/ 388883 h 1397876"/>
              <a:gd name="connsiteX16" fmla="*/ 409956 w 1503032"/>
              <a:gd name="connsiteY16" fmla="*/ 409904 h 1397876"/>
              <a:gd name="connsiteX17" fmla="*/ 378425 w 1503032"/>
              <a:gd name="connsiteY17" fmla="*/ 451945 h 1397876"/>
              <a:gd name="connsiteX18" fmla="*/ 346894 w 1503032"/>
              <a:gd name="connsiteY18" fmla="*/ 472966 h 1397876"/>
              <a:gd name="connsiteX19" fmla="*/ 304853 w 1503032"/>
              <a:gd name="connsiteY19" fmla="*/ 504497 h 1397876"/>
              <a:gd name="connsiteX20" fmla="*/ 252301 w 1503032"/>
              <a:gd name="connsiteY20" fmla="*/ 557049 h 1397876"/>
              <a:gd name="connsiteX21" fmla="*/ 189239 w 1503032"/>
              <a:gd name="connsiteY21" fmla="*/ 620111 h 1397876"/>
              <a:gd name="connsiteX22" fmla="*/ 157708 w 1503032"/>
              <a:gd name="connsiteY22" fmla="*/ 641131 h 1397876"/>
              <a:gd name="connsiteX23" fmla="*/ 136687 w 1503032"/>
              <a:gd name="connsiteY23" fmla="*/ 672662 h 1397876"/>
              <a:gd name="connsiteX24" fmla="*/ 105156 w 1503032"/>
              <a:gd name="connsiteY24" fmla="*/ 693683 h 1397876"/>
              <a:gd name="connsiteX25" fmla="*/ 63115 w 1503032"/>
              <a:gd name="connsiteY25" fmla="*/ 756745 h 1397876"/>
              <a:gd name="connsiteX26" fmla="*/ 42094 w 1503032"/>
              <a:gd name="connsiteY26" fmla="*/ 788276 h 1397876"/>
              <a:gd name="connsiteX27" fmla="*/ 21073 w 1503032"/>
              <a:gd name="connsiteY27" fmla="*/ 819807 h 1397876"/>
              <a:gd name="connsiteX28" fmla="*/ 10563 w 1503032"/>
              <a:gd name="connsiteY28" fmla="*/ 935421 h 1397876"/>
              <a:gd name="connsiteX29" fmla="*/ 21073 w 1503032"/>
              <a:gd name="connsiteY29" fmla="*/ 1019504 h 1397876"/>
              <a:gd name="connsiteX30" fmla="*/ 31584 w 1503032"/>
              <a:gd name="connsiteY30" fmla="*/ 1051035 h 1397876"/>
              <a:gd name="connsiteX31" fmla="*/ 63115 w 1503032"/>
              <a:gd name="connsiteY31" fmla="*/ 1072055 h 1397876"/>
              <a:gd name="connsiteX32" fmla="*/ 168218 w 1503032"/>
              <a:gd name="connsiteY32" fmla="*/ 1198180 h 1397876"/>
              <a:gd name="connsiteX33" fmla="*/ 262811 w 1503032"/>
              <a:gd name="connsiteY33" fmla="*/ 1271752 h 1397876"/>
              <a:gd name="connsiteX34" fmla="*/ 336384 w 1503032"/>
              <a:gd name="connsiteY34" fmla="*/ 1292773 h 1397876"/>
              <a:gd name="connsiteX35" fmla="*/ 430977 w 1503032"/>
              <a:gd name="connsiteY35" fmla="*/ 1334814 h 1397876"/>
              <a:gd name="connsiteX36" fmla="*/ 473018 w 1503032"/>
              <a:gd name="connsiteY36" fmla="*/ 1355835 h 1397876"/>
              <a:gd name="connsiteX37" fmla="*/ 536080 w 1503032"/>
              <a:gd name="connsiteY37" fmla="*/ 1366345 h 1397876"/>
              <a:gd name="connsiteX38" fmla="*/ 746287 w 1503032"/>
              <a:gd name="connsiteY38" fmla="*/ 1387366 h 1397876"/>
              <a:gd name="connsiteX39" fmla="*/ 798839 w 1503032"/>
              <a:gd name="connsiteY39" fmla="*/ 1397876 h 1397876"/>
              <a:gd name="connsiteX40" fmla="*/ 861901 w 1503032"/>
              <a:gd name="connsiteY40" fmla="*/ 1355835 h 1397876"/>
              <a:gd name="connsiteX41" fmla="*/ 893432 w 1503032"/>
              <a:gd name="connsiteY41" fmla="*/ 1334814 h 1397876"/>
              <a:gd name="connsiteX42" fmla="*/ 914453 w 1503032"/>
              <a:gd name="connsiteY42" fmla="*/ 1303283 h 1397876"/>
              <a:gd name="connsiteX43" fmla="*/ 945984 w 1503032"/>
              <a:gd name="connsiteY43" fmla="*/ 1282262 h 1397876"/>
              <a:gd name="connsiteX44" fmla="*/ 988025 w 1503032"/>
              <a:gd name="connsiteY44" fmla="*/ 1219200 h 1397876"/>
              <a:gd name="connsiteX45" fmla="*/ 977515 w 1503032"/>
              <a:gd name="connsiteY45" fmla="*/ 1135117 h 1397876"/>
              <a:gd name="connsiteX46" fmla="*/ 967004 w 1503032"/>
              <a:gd name="connsiteY46" fmla="*/ 1082566 h 1397876"/>
              <a:gd name="connsiteX47" fmla="*/ 956494 w 1503032"/>
              <a:gd name="connsiteY47" fmla="*/ 1019504 h 1397876"/>
              <a:gd name="connsiteX48" fmla="*/ 988025 w 1503032"/>
              <a:gd name="connsiteY48" fmla="*/ 840828 h 1397876"/>
              <a:gd name="connsiteX49" fmla="*/ 1009046 w 1503032"/>
              <a:gd name="connsiteY49" fmla="*/ 809297 h 1397876"/>
              <a:gd name="connsiteX50" fmla="*/ 1040577 w 1503032"/>
              <a:gd name="connsiteY50" fmla="*/ 788276 h 1397876"/>
              <a:gd name="connsiteX51" fmla="*/ 1093129 w 1503032"/>
              <a:gd name="connsiteY51" fmla="*/ 735724 h 1397876"/>
              <a:gd name="connsiteX52" fmla="*/ 1208742 w 1503032"/>
              <a:gd name="connsiteY52" fmla="*/ 651642 h 1397876"/>
              <a:gd name="connsiteX53" fmla="*/ 1271804 w 1503032"/>
              <a:gd name="connsiteY53" fmla="*/ 630621 h 1397876"/>
              <a:gd name="connsiteX54" fmla="*/ 1303335 w 1503032"/>
              <a:gd name="connsiteY54" fmla="*/ 620111 h 1397876"/>
              <a:gd name="connsiteX55" fmla="*/ 1366398 w 1503032"/>
              <a:gd name="connsiteY55" fmla="*/ 578069 h 1397876"/>
              <a:gd name="connsiteX56" fmla="*/ 1429460 w 1503032"/>
              <a:gd name="connsiteY56" fmla="*/ 525517 h 1397876"/>
              <a:gd name="connsiteX57" fmla="*/ 1450480 w 1503032"/>
              <a:gd name="connsiteY57" fmla="*/ 493986 h 1397876"/>
              <a:gd name="connsiteX58" fmla="*/ 1482011 w 1503032"/>
              <a:gd name="connsiteY58" fmla="*/ 472966 h 1397876"/>
              <a:gd name="connsiteX59" fmla="*/ 1503032 w 1503032"/>
              <a:gd name="connsiteY59" fmla="*/ 409904 h 1397876"/>
              <a:gd name="connsiteX60" fmla="*/ 1492522 w 1503032"/>
              <a:gd name="connsiteY60" fmla="*/ 294290 h 1397876"/>
              <a:gd name="connsiteX61" fmla="*/ 1482011 w 1503032"/>
              <a:gd name="connsiteY61" fmla="*/ 231228 h 1397876"/>
              <a:gd name="connsiteX62" fmla="*/ 1471501 w 1503032"/>
              <a:gd name="connsiteY62" fmla="*/ 126124 h 1397876"/>
              <a:gd name="connsiteX63" fmla="*/ 1460991 w 1503032"/>
              <a:gd name="connsiteY63" fmla="*/ 94593 h 1397876"/>
              <a:gd name="connsiteX64" fmla="*/ 1334867 w 1503032"/>
              <a:gd name="connsiteY64" fmla="*/ 63062 h 1397876"/>
              <a:gd name="connsiteX65" fmla="*/ 1313846 w 1503032"/>
              <a:gd name="connsiteY65" fmla="*/ 21021 h 1397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503032" h="1397876">
                <a:moveTo>
                  <a:pt x="1376908" y="0"/>
                </a:moveTo>
                <a:cubicBezTo>
                  <a:pt x="1359391" y="7007"/>
                  <a:pt x="1342255" y="15055"/>
                  <a:pt x="1324356" y="21021"/>
                </a:cubicBezTo>
                <a:cubicBezTo>
                  <a:pt x="1279091" y="36109"/>
                  <a:pt x="1267990" y="28183"/>
                  <a:pt x="1219253" y="52552"/>
                </a:cubicBezTo>
                <a:cubicBezTo>
                  <a:pt x="1164291" y="80033"/>
                  <a:pt x="1192411" y="69773"/>
                  <a:pt x="1135170" y="84083"/>
                </a:cubicBezTo>
                <a:cubicBezTo>
                  <a:pt x="1044806" y="144327"/>
                  <a:pt x="1159137" y="72099"/>
                  <a:pt x="1072108" y="115614"/>
                </a:cubicBezTo>
                <a:cubicBezTo>
                  <a:pt x="996255" y="153540"/>
                  <a:pt x="1090680" y="120797"/>
                  <a:pt x="998535" y="157655"/>
                </a:cubicBezTo>
                <a:cubicBezTo>
                  <a:pt x="977962" y="165884"/>
                  <a:pt x="956494" y="171669"/>
                  <a:pt x="935473" y="178676"/>
                </a:cubicBezTo>
                <a:lnTo>
                  <a:pt x="840880" y="210207"/>
                </a:lnTo>
                <a:lnTo>
                  <a:pt x="777818" y="231228"/>
                </a:lnTo>
                <a:cubicBezTo>
                  <a:pt x="763804" y="238235"/>
                  <a:pt x="750094" y="245886"/>
                  <a:pt x="735777" y="252249"/>
                </a:cubicBezTo>
                <a:cubicBezTo>
                  <a:pt x="708918" y="264186"/>
                  <a:pt x="646787" y="287634"/>
                  <a:pt x="620163" y="294290"/>
                </a:cubicBezTo>
                <a:lnTo>
                  <a:pt x="578122" y="304800"/>
                </a:lnTo>
                <a:cubicBezTo>
                  <a:pt x="564108" y="311807"/>
                  <a:pt x="549684" y="318047"/>
                  <a:pt x="536080" y="325821"/>
                </a:cubicBezTo>
                <a:cubicBezTo>
                  <a:pt x="525112" y="332088"/>
                  <a:pt x="515847" y="341193"/>
                  <a:pt x="504549" y="346842"/>
                </a:cubicBezTo>
                <a:cubicBezTo>
                  <a:pt x="494640" y="351797"/>
                  <a:pt x="483528" y="353849"/>
                  <a:pt x="473018" y="357352"/>
                </a:cubicBezTo>
                <a:cubicBezTo>
                  <a:pt x="462508" y="367862"/>
                  <a:pt x="452906" y="379367"/>
                  <a:pt x="441487" y="388883"/>
                </a:cubicBezTo>
                <a:cubicBezTo>
                  <a:pt x="431783" y="396970"/>
                  <a:pt x="418888" y="400972"/>
                  <a:pt x="409956" y="409904"/>
                </a:cubicBezTo>
                <a:cubicBezTo>
                  <a:pt x="397570" y="422290"/>
                  <a:pt x="390811" y="439559"/>
                  <a:pt x="378425" y="451945"/>
                </a:cubicBezTo>
                <a:cubicBezTo>
                  <a:pt x="369493" y="460877"/>
                  <a:pt x="357173" y="465624"/>
                  <a:pt x="346894" y="472966"/>
                </a:cubicBezTo>
                <a:cubicBezTo>
                  <a:pt x="332640" y="483148"/>
                  <a:pt x="318867" y="493987"/>
                  <a:pt x="304853" y="504497"/>
                </a:cubicBezTo>
                <a:cubicBezTo>
                  <a:pt x="284377" y="565920"/>
                  <a:pt x="311336" y="509821"/>
                  <a:pt x="252301" y="557049"/>
                </a:cubicBezTo>
                <a:cubicBezTo>
                  <a:pt x="229088" y="575620"/>
                  <a:pt x="213974" y="603621"/>
                  <a:pt x="189239" y="620111"/>
                </a:cubicBezTo>
                <a:lnTo>
                  <a:pt x="157708" y="641131"/>
                </a:lnTo>
                <a:cubicBezTo>
                  <a:pt x="150701" y="651641"/>
                  <a:pt x="145619" y="663730"/>
                  <a:pt x="136687" y="672662"/>
                </a:cubicBezTo>
                <a:cubicBezTo>
                  <a:pt x="127755" y="681594"/>
                  <a:pt x="113474" y="684176"/>
                  <a:pt x="105156" y="693683"/>
                </a:cubicBezTo>
                <a:cubicBezTo>
                  <a:pt x="88520" y="712696"/>
                  <a:pt x="77129" y="735724"/>
                  <a:pt x="63115" y="756745"/>
                </a:cubicBezTo>
                <a:lnTo>
                  <a:pt x="42094" y="788276"/>
                </a:lnTo>
                <a:lnTo>
                  <a:pt x="21073" y="819807"/>
                </a:lnTo>
                <a:cubicBezTo>
                  <a:pt x="-8505" y="908545"/>
                  <a:pt x="-1947" y="854105"/>
                  <a:pt x="10563" y="935421"/>
                </a:cubicBezTo>
                <a:cubicBezTo>
                  <a:pt x="14858" y="963338"/>
                  <a:pt x="16020" y="991714"/>
                  <a:pt x="21073" y="1019504"/>
                </a:cubicBezTo>
                <a:cubicBezTo>
                  <a:pt x="23055" y="1030404"/>
                  <a:pt x="24663" y="1042384"/>
                  <a:pt x="31584" y="1051035"/>
                </a:cubicBezTo>
                <a:cubicBezTo>
                  <a:pt x="39475" y="1060899"/>
                  <a:pt x="52605" y="1065048"/>
                  <a:pt x="63115" y="1072055"/>
                </a:cubicBezTo>
                <a:cubicBezTo>
                  <a:pt x="121645" y="1159851"/>
                  <a:pt x="87293" y="1117254"/>
                  <a:pt x="168218" y="1198180"/>
                </a:cubicBezTo>
                <a:cubicBezTo>
                  <a:pt x="195423" y="1225385"/>
                  <a:pt x="225097" y="1259181"/>
                  <a:pt x="262811" y="1271752"/>
                </a:cubicBezTo>
                <a:cubicBezTo>
                  <a:pt x="308046" y="1286830"/>
                  <a:pt x="283594" y="1279575"/>
                  <a:pt x="336384" y="1292773"/>
                </a:cubicBezTo>
                <a:cubicBezTo>
                  <a:pt x="429144" y="1354611"/>
                  <a:pt x="280868" y="1259758"/>
                  <a:pt x="430977" y="1334814"/>
                </a:cubicBezTo>
                <a:cubicBezTo>
                  <a:pt x="444991" y="1341821"/>
                  <a:pt x="458011" y="1351333"/>
                  <a:pt x="473018" y="1355835"/>
                </a:cubicBezTo>
                <a:cubicBezTo>
                  <a:pt x="493430" y="1361959"/>
                  <a:pt x="514956" y="1363529"/>
                  <a:pt x="536080" y="1366345"/>
                </a:cubicBezTo>
                <a:cubicBezTo>
                  <a:pt x="599425" y="1374791"/>
                  <a:pt x="684106" y="1381713"/>
                  <a:pt x="746287" y="1387366"/>
                </a:cubicBezTo>
                <a:cubicBezTo>
                  <a:pt x="763804" y="1390869"/>
                  <a:pt x="780975" y="1397876"/>
                  <a:pt x="798839" y="1397876"/>
                </a:cubicBezTo>
                <a:cubicBezTo>
                  <a:pt x="832087" y="1397876"/>
                  <a:pt x="839151" y="1374793"/>
                  <a:pt x="861901" y="1355835"/>
                </a:cubicBezTo>
                <a:cubicBezTo>
                  <a:pt x="871605" y="1347748"/>
                  <a:pt x="882922" y="1341821"/>
                  <a:pt x="893432" y="1334814"/>
                </a:cubicBezTo>
                <a:cubicBezTo>
                  <a:pt x="900439" y="1324304"/>
                  <a:pt x="905521" y="1312215"/>
                  <a:pt x="914453" y="1303283"/>
                </a:cubicBezTo>
                <a:cubicBezTo>
                  <a:pt x="923385" y="1294351"/>
                  <a:pt x="937666" y="1291769"/>
                  <a:pt x="945984" y="1282262"/>
                </a:cubicBezTo>
                <a:cubicBezTo>
                  <a:pt x="962620" y="1263249"/>
                  <a:pt x="988025" y="1219200"/>
                  <a:pt x="988025" y="1219200"/>
                </a:cubicBezTo>
                <a:cubicBezTo>
                  <a:pt x="984522" y="1191172"/>
                  <a:pt x="981810" y="1163034"/>
                  <a:pt x="977515" y="1135117"/>
                </a:cubicBezTo>
                <a:cubicBezTo>
                  <a:pt x="974799" y="1117461"/>
                  <a:pt x="970200" y="1100142"/>
                  <a:pt x="967004" y="1082566"/>
                </a:cubicBezTo>
                <a:cubicBezTo>
                  <a:pt x="963192" y="1061599"/>
                  <a:pt x="959997" y="1040525"/>
                  <a:pt x="956494" y="1019504"/>
                </a:cubicBezTo>
                <a:cubicBezTo>
                  <a:pt x="959840" y="982702"/>
                  <a:pt x="960018" y="882838"/>
                  <a:pt x="988025" y="840828"/>
                </a:cubicBezTo>
                <a:cubicBezTo>
                  <a:pt x="995032" y="830318"/>
                  <a:pt x="1000114" y="818229"/>
                  <a:pt x="1009046" y="809297"/>
                </a:cubicBezTo>
                <a:cubicBezTo>
                  <a:pt x="1017978" y="800365"/>
                  <a:pt x="1030067" y="795283"/>
                  <a:pt x="1040577" y="788276"/>
                </a:cubicBezTo>
                <a:cubicBezTo>
                  <a:pt x="1084955" y="721711"/>
                  <a:pt x="1034738" y="788276"/>
                  <a:pt x="1093129" y="735724"/>
                </a:cubicBezTo>
                <a:cubicBezTo>
                  <a:pt x="1206025" y="634117"/>
                  <a:pt x="1120930" y="677986"/>
                  <a:pt x="1208742" y="651642"/>
                </a:cubicBezTo>
                <a:cubicBezTo>
                  <a:pt x="1229965" y="645275"/>
                  <a:pt x="1250783" y="637628"/>
                  <a:pt x="1271804" y="630621"/>
                </a:cubicBezTo>
                <a:lnTo>
                  <a:pt x="1303335" y="620111"/>
                </a:lnTo>
                <a:cubicBezTo>
                  <a:pt x="1324356" y="606097"/>
                  <a:pt x="1348534" y="595933"/>
                  <a:pt x="1366398" y="578069"/>
                </a:cubicBezTo>
                <a:cubicBezTo>
                  <a:pt x="1406861" y="537606"/>
                  <a:pt x="1385562" y="554783"/>
                  <a:pt x="1429460" y="525517"/>
                </a:cubicBezTo>
                <a:cubicBezTo>
                  <a:pt x="1436467" y="515007"/>
                  <a:pt x="1441548" y="502918"/>
                  <a:pt x="1450480" y="493986"/>
                </a:cubicBezTo>
                <a:cubicBezTo>
                  <a:pt x="1459412" y="485054"/>
                  <a:pt x="1475316" y="483678"/>
                  <a:pt x="1482011" y="472966"/>
                </a:cubicBezTo>
                <a:cubicBezTo>
                  <a:pt x="1493755" y="454176"/>
                  <a:pt x="1503032" y="409904"/>
                  <a:pt x="1503032" y="409904"/>
                </a:cubicBezTo>
                <a:cubicBezTo>
                  <a:pt x="1499529" y="371366"/>
                  <a:pt x="1497043" y="332722"/>
                  <a:pt x="1492522" y="294290"/>
                </a:cubicBezTo>
                <a:cubicBezTo>
                  <a:pt x="1490032" y="273125"/>
                  <a:pt x="1484654" y="252374"/>
                  <a:pt x="1482011" y="231228"/>
                </a:cubicBezTo>
                <a:cubicBezTo>
                  <a:pt x="1477644" y="196291"/>
                  <a:pt x="1476855" y="160924"/>
                  <a:pt x="1471501" y="126124"/>
                </a:cubicBezTo>
                <a:cubicBezTo>
                  <a:pt x="1469816" y="115174"/>
                  <a:pt x="1467912" y="103244"/>
                  <a:pt x="1460991" y="94593"/>
                </a:cubicBezTo>
                <a:cubicBezTo>
                  <a:pt x="1432734" y="59273"/>
                  <a:pt x="1367493" y="66687"/>
                  <a:pt x="1334867" y="63062"/>
                </a:cubicBezTo>
                <a:cubicBezTo>
                  <a:pt x="1322789" y="26831"/>
                  <a:pt x="1332190" y="39365"/>
                  <a:pt x="1313846" y="2102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3" name="Forme libre 12">
            <a:extLst>
              <a:ext uri="{FF2B5EF4-FFF2-40B4-BE49-F238E27FC236}">
                <a16:creationId xmlns:a16="http://schemas.microsoft.com/office/drawing/2014/main" xmlns="" id="{78C6A00A-6364-294C-95EE-0F4C20C8FFA8}"/>
              </a:ext>
            </a:extLst>
          </p:cNvPr>
          <p:cNvSpPr/>
          <p:nvPr/>
        </p:nvSpPr>
        <p:spPr>
          <a:xfrm>
            <a:off x="5900204" y="2615605"/>
            <a:ext cx="1993887" cy="1451898"/>
          </a:xfrm>
          <a:custGeom>
            <a:avLst/>
            <a:gdLst>
              <a:gd name="connsiteX0" fmla="*/ 805396 w 1993887"/>
              <a:gd name="connsiteY0" fmla="*/ 75043 h 1451898"/>
              <a:gd name="connsiteX1" fmla="*/ 626720 w 1993887"/>
              <a:gd name="connsiteY1" fmla="*/ 1471 h 1451898"/>
              <a:gd name="connsiteX2" fmla="*/ 563658 w 1993887"/>
              <a:gd name="connsiteY2" fmla="*/ 11981 h 1451898"/>
              <a:gd name="connsiteX3" fmla="*/ 500596 w 1993887"/>
              <a:gd name="connsiteY3" fmla="*/ 33002 h 1451898"/>
              <a:gd name="connsiteX4" fmla="*/ 437534 w 1993887"/>
              <a:gd name="connsiteY4" fmla="*/ 75043 h 1451898"/>
              <a:gd name="connsiteX5" fmla="*/ 384982 w 1993887"/>
              <a:gd name="connsiteY5" fmla="*/ 138105 h 1451898"/>
              <a:gd name="connsiteX6" fmla="*/ 363962 w 1993887"/>
              <a:gd name="connsiteY6" fmla="*/ 274740 h 1451898"/>
              <a:gd name="connsiteX7" fmla="*/ 342941 w 1993887"/>
              <a:gd name="connsiteY7" fmla="*/ 337802 h 1451898"/>
              <a:gd name="connsiteX8" fmla="*/ 332430 w 1993887"/>
              <a:gd name="connsiteY8" fmla="*/ 369333 h 1451898"/>
              <a:gd name="connsiteX9" fmla="*/ 311410 w 1993887"/>
              <a:gd name="connsiteY9" fmla="*/ 400864 h 1451898"/>
              <a:gd name="connsiteX10" fmla="*/ 300899 w 1993887"/>
              <a:gd name="connsiteY10" fmla="*/ 432395 h 1451898"/>
              <a:gd name="connsiteX11" fmla="*/ 227327 w 1993887"/>
              <a:gd name="connsiteY11" fmla="*/ 516478 h 1451898"/>
              <a:gd name="connsiteX12" fmla="*/ 185286 w 1993887"/>
              <a:gd name="connsiteY12" fmla="*/ 579540 h 1451898"/>
              <a:gd name="connsiteX13" fmla="*/ 164265 w 1993887"/>
              <a:gd name="connsiteY13" fmla="*/ 611071 h 1451898"/>
              <a:gd name="connsiteX14" fmla="*/ 132734 w 1993887"/>
              <a:gd name="connsiteY14" fmla="*/ 632092 h 1451898"/>
              <a:gd name="connsiteX15" fmla="*/ 80182 w 1993887"/>
              <a:gd name="connsiteY15" fmla="*/ 695154 h 1451898"/>
              <a:gd name="connsiteX16" fmla="*/ 38141 w 1993887"/>
              <a:gd name="connsiteY16" fmla="*/ 758216 h 1451898"/>
              <a:gd name="connsiteX17" fmla="*/ 17120 w 1993887"/>
              <a:gd name="connsiteY17" fmla="*/ 789747 h 1451898"/>
              <a:gd name="connsiteX18" fmla="*/ 17120 w 1993887"/>
              <a:gd name="connsiteY18" fmla="*/ 978933 h 1451898"/>
              <a:gd name="connsiteX19" fmla="*/ 38141 w 1993887"/>
              <a:gd name="connsiteY19" fmla="*/ 1041995 h 1451898"/>
              <a:gd name="connsiteX20" fmla="*/ 80182 w 1993887"/>
              <a:gd name="connsiteY20" fmla="*/ 1105057 h 1451898"/>
              <a:gd name="connsiteX21" fmla="*/ 143244 w 1993887"/>
              <a:gd name="connsiteY21" fmla="*/ 1147098 h 1451898"/>
              <a:gd name="connsiteX22" fmla="*/ 195796 w 1993887"/>
              <a:gd name="connsiteY22" fmla="*/ 1189140 h 1451898"/>
              <a:gd name="connsiteX23" fmla="*/ 258858 w 1993887"/>
              <a:gd name="connsiteY23" fmla="*/ 1231181 h 1451898"/>
              <a:gd name="connsiteX24" fmla="*/ 290389 w 1993887"/>
              <a:gd name="connsiteY24" fmla="*/ 1252202 h 1451898"/>
              <a:gd name="connsiteX25" fmla="*/ 332430 w 1993887"/>
              <a:gd name="connsiteY25" fmla="*/ 1262712 h 1451898"/>
              <a:gd name="connsiteX26" fmla="*/ 374472 w 1993887"/>
              <a:gd name="connsiteY26" fmla="*/ 1283733 h 1451898"/>
              <a:gd name="connsiteX27" fmla="*/ 406003 w 1993887"/>
              <a:gd name="connsiteY27" fmla="*/ 1294243 h 1451898"/>
              <a:gd name="connsiteX28" fmla="*/ 490086 w 1993887"/>
              <a:gd name="connsiteY28" fmla="*/ 1336285 h 1451898"/>
              <a:gd name="connsiteX29" fmla="*/ 532127 w 1993887"/>
              <a:gd name="connsiteY29" fmla="*/ 1357305 h 1451898"/>
              <a:gd name="connsiteX30" fmla="*/ 574168 w 1993887"/>
              <a:gd name="connsiteY30" fmla="*/ 1367816 h 1451898"/>
              <a:gd name="connsiteX31" fmla="*/ 637230 w 1993887"/>
              <a:gd name="connsiteY31" fmla="*/ 1388836 h 1451898"/>
              <a:gd name="connsiteX32" fmla="*/ 668762 w 1993887"/>
              <a:gd name="connsiteY32" fmla="*/ 1399347 h 1451898"/>
              <a:gd name="connsiteX33" fmla="*/ 773865 w 1993887"/>
              <a:gd name="connsiteY33" fmla="*/ 1409857 h 1451898"/>
              <a:gd name="connsiteX34" fmla="*/ 921010 w 1993887"/>
              <a:gd name="connsiteY34" fmla="*/ 1430878 h 1451898"/>
              <a:gd name="connsiteX35" fmla="*/ 984072 w 1993887"/>
              <a:gd name="connsiteY35" fmla="*/ 1441388 h 1451898"/>
              <a:gd name="connsiteX36" fmla="*/ 1078665 w 1993887"/>
              <a:gd name="connsiteY36" fmla="*/ 1451898 h 1451898"/>
              <a:gd name="connsiteX37" fmla="*/ 1267851 w 1993887"/>
              <a:gd name="connsiteY37" fmla="*/ 1441388 h 1451898"/>
              <a:gd name="connsiteX38" fmla="*/ 1320403 w 1993887"/>
              <a:gd name="connsiteY38" fmla="*/ 1430878 h 1451898"/>
              <a:gd name="connsiteX39" fmla="*/ 1393975 w 1993887"/>
              <a:gd name="connsiteY39" fmla="*/ 1420367 h 1451898"/>
              <a:gd name="connsiteX40" fmla="*/ 1446527 w 1993887"/>
              <a:gd name="connsiteY40" fmla="*/ 1409857 h 1451898"/>
              <a:gd name="connsiteX41" fmla="*/ 1593672 w 1993887"/>
              <a:gd name="connsiteY41" fmla="*/ 1399347 h 1451898"/>
              <a:gd name="connsiteX42" fmla="*/ 1646224 w 1993887"/>
              <a:gd name="connsiteY42" fmla="*/ 1388836 h 1451898"/>
              <a:gd name="connsiteX43" fmla="*/ 1688265 w 1993887"/>
              <a:gd name="connsiteY43" fmla="*/ 1367816 h 1451898"/>
              <a:gd name="connsiteX44" fmla="*/ 1719796 w 1993887"/>
              <a:gd name="connsiteY44" fmla="*/ 1357305 h 1451898"/>
              <a:gd name="connsiteX45" fmla="*/ 1835410 w 1993887"/>
              <a:gd name="connsiteY45" fmla="*/ 1304754 h 1451898"/>
              <a:gd name="connsiteX46" fmla="*/ 1866941 w 1993887"/>
              <a:gd name="connsiteY46" fmla="*/ 1283733 h 1451898"/>
              <a:gd name="connsiteX47" fmla="*/ 1887962 w 1993887"/>
              <a:gd name="connsiteY47" fmla="*/ 1252202 h 1451898"/>
              <a:gd name="connsiteX48" fmla="*/ 1919493 w 1993887"/>
              <a:gd name="connsiteY48" fmla="*/ 1210161 h 1451898"/>
              <a:gd name="connsiteX49" fmla="*/ 1930003 w 1993887"/>
              <a:gd name="connsiteY49" fmla="*/ 1168119 h 1451898"/>
              <a:gd name="connsiteX50" fmla="*/ 1951024 w 1993887"/>
              <a:gd name="connsiteY50" fmla="*/ 1126078 h 1451898"/>
              <a:gd name="connsiteX51" fmla="*/ 1961534 w 1993887"/>
              <a:gd name="connsiteY51" fmla="*/ 1094547 h 1451898"/>
              <a:gd name="connsiteX52" fmla="*/ 1993065 w 1993887"/>
              <a:gd name="connsiteY52" fmla="*/ 1020974 h 1451898"/>
              <a:gd name="connsiteX53" fmla="*/ 1961534 w 1993887"/>
              <a:gd name="connsiteY53" fmla="*/ 737195 h 1451898"/>
              <a:gd name="connsiteX54" fmla="*/ 1919493 w 1993887"/>
              <a:gd name="connsiteY54" fmla="*/ 674133 h 1451898"/>
              <a:gd name="connsiteX55" fmla="*/ 1898472 w 1993887"/>
              <a:gd name="connsiteY55" fmla="*/ 642602 h 1451898"/>
              <a:gd name="connsiteX56" fmla="*/ 1824899 w 1993887"/>
              <a:gd name="connsiteY56" fmla="*/ 548009 h 1451898"/>
              <a:gd name="connsiteX57" fmla="*/ 1793368 w 1993887"/>
              <a:gd name="connsiteY57" fmla="*/ 516478 h 1451898"/>
              <a:gd name="connsiteX58" fmla="*/ 1730306 w 1993887"/>
              <a:gd name="connsiteY58" fmla="*/ 495457 h 1451898"/>
              <a:gd name="connsiteX59" fmla="*/ 1593672 w 1993887"/>
              <a:gd name="connsiteY59" fmla="*/ 474436 h 1451898"/>
              <a:gd name="connsiteX60" fmla="*/ 1488568 w 1993887"/>
              <a:gd name="connsiteY60" fmla="*/ 432395 h 1451898"/>
              <a:gd name="connsiteX61" fmla="*/ 1351934 w 1993887"/>
              <a:gd name="connsiteY61" fmla="*/ 390354 h 1451898"/>
              <a:gd name="connsiteX62" fmla="*/ 1309893 w 1993887"/>
              <a:gd name="connsiteY62" fmla="*/ 369333 h 1451898"/>
              <a:gd name="connsiteX63" fmla="*/ 1278362 w 1993887"/>
              <a:gd name="connsiteY63" fmla="*/ 358823 h 1451898"/>
              <a:gd name="connsiteX64" fmla="*/ 1183768 w 1993887"/>
              <a:gd name="connsiteY64" fmla="*/ 306271 h 1451898"/>
              <a:gd name="connsiteX65" fmla="*/ 1089175 w 1993887"/>
              <a:gd name="connsiteY65" fmla="*/ 243209 h 1451898"/>
              <a:gd name="connsiteX66" fmla="*/ 1057644 w 1993887"/>
              <a:gd name="connsiteY66" fmla="*/ 222188 h 1451898"/>
              <a:gd name="connsiteX67" fmla="*/ 994582 w 1993887"/>
              <a:gd name="connsiteY67" fmla="*/ 169636 h 1451898"/>
              <a:gd name="connsiteX68" fmla="*/ 868458 w 1993887"/>
              <a:gd name="connsiteY68" fmla="*/ 138105 h 1451898"/>
              <a:gd name="connsiteX69" fmla="*/ 857948 w 1993887"/>
              <a:gd name="connsiteY69" fmla="*/ 138105 h 1451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1993887" h="1451898">
                <a:moveTo>
                  <a:pt x="805396" y="75043"/>
                </a:moveTo>
                <a:cubicBezTo>
                  <a:pt x="745837" y="50519"/>
                  <a:pt x="689044" y="17729"/>
                  <a:pt x="626720" y="1471"/>
                </a:cubicBezTo>
                <a:cubicBezTo>
                  <a:pt x="606099" y="-3908"/>
                  <a:pt x="584332" y="6812"/>
                  <a:pt x="563658" y="11981"/>
                </a:cubicBezTo>
                <a:cubicBezTo>
                  <a:pt x="542162" y="17355"/>
                  <a:pt x="500596" y="33002"/>
                  <a:pt x="500596" y="33002"/>
                </a:cubicBezTo>
                <a:cubicBezTo>
                  <a:pt x="479575" y="47016"/>
                  <a:pt x="451548" y="54022"/>
                  <a:pt x="437534" y="75043"/>
                </a:cubicBezTo>
                <a:cubicBezTo>
                  <a:pt x="408268" y="118941"/>
                  <a:pt x="425445" y="97642"/>
                  <a:pt x="384982" y="138105"/>
                </a:cubicBezTo>
                <a:cubicBezTo>
                  <a:pt x="356030" y="224965"/>
                  <a:pt x="398802" y="88928"/>
                  <a:pt x="363962" y="274740"/>
                </a:cubicBezTo>
                <a:cubicBezTo>
                  <a:pt x="359879" y="296518"/>
                  <a:pt x="349948" y="316781"/>
                  <a:pt x="342941" y="337802"/>
                </a:cubicBezTo>
                <a:cubicBezTo>
                  <a:pt x="339437" y="348312"/>
                  <a:pt x="338575" y="360115"/>
                  <a:pt x="332430" y="369333"/>
                </a:cubicBezTo>
                <a:cubicBezTo>
                  <a:pt x="325423" y="379843"/>
                  <a:pt x="317059" y="389566"/>
                  <a:pt x="311410" y="400864"/>
                </a:cubicBezTo>
                <a:cubicBezTo>
                  <a:pt x="306455" y="410773"/>
                  <a:pt x="306279" y="422710"/>
                  <a:pt x="300899" y="432395"/>
                </a:cubicBezTo>
                <a:cubicBezTo>
                  <a:pt x="264834" y="497312"/>
                  <a:pt x="273387" y="485771"/>
                  <a:pt x="227327" y="516478"/>
                </a:cubicBezTo>
                <a:lnTo>
                  <a:pt x="185286" y="579540"/>
                </a:lnTo>
                <a:cubicBezTo>
                  <a:pt x="178279" y="590050"/>
                  <a:pt x="174775" y="604064"/>
                  <a:pt x="164265" y="611071"/>
                </a:cubicBezTo>
                <a:lnTo>
                  <a:pt x="132734" y="632092"/>
                </a:lnTo>
                <a:cubicBezTo>
                  <a:pt x="57611" y="744775"/>
                  <a:pt x="174604" y="573753"/>
                  <a:pt x="80182" y="695154"/>
                </a:cubicBezTo>
                <a:cubicBezTo>
                  <a:pt x="64672" y="715096"/>
                  <a:pt x="52155" y="737195"/>
                  <a:pt x="38141" y="758216"/>
                </a:cubicBezTo>
                <a:lnTo>
                  <a:pt x="17120" y="789747"/>
                </a:lnTo>
                <a:cubicBezTo>
                  <a:pt x="-8152" y="865565"/>
                  <a:pt x="-3125" y="837219"/>
                  <a:pt x="17120" y="978933"/>
                </a:cubicBezTo>
                <a:cubicBezTo>
                  <a:pt x="20254" y="1000868"/>
                  <a:pt x="25850" y="1023559"/>
                  <a:pt x="38141" y="1041995"/>
                </a:cubicBezTo>
                <a:cubicBezTo>
                  <a:pt x="52155" y="1063016"/>
                  <a:pt x="59161" y="1091043"/>
                  <a:pt x="80182" y="1105057"/>
                </a:cubicBezTo>
                <a:lnTo>
                  <a:pt x="143244" y="1147098"/>
                </a:lnTo>
                <a:cubicBezTo>
                  <a:pt x="182084" y="1205357"/>
                  <a:pt x="142043" y="1159277"/>
                  <a:pt x="195796" y="1189140"/>
                </a:cubicBezTo>
                <a:cubicBezTo>
                  <a:pt x="217880" y="1201409"/>
                  <a:pt x="237837" y="1217167"/>
                  <a:pt x="258858" y="1231181"/>
                </a:cubicBezTo>
                <a:cubicBezTo>
                  <a:pt x="269368" y="1238188"/>
                  <a:pt x="278134" y="1249138"/>
                  <a:pt x="290389" y="1252202"/>
                </a:cubicBezTo>
                <a:lnTo>
                  <a:pt x="332430" y="1262712"/>
                </a:lnTo>
                <a:cubicBezTo>
                  <a:pt x="346444" y="1269719"/>
                  <a:pt x="360071" y="1277561"/>
                  <a:pt x="374472" y="1283733"/>
                </a:cubicBezTo>
                <a:cubicBezTo>
                  <a:pt x="384655" y="1288097"/>
                  <a:pt x="395917" y="1289659"/>
                  <a:pt x="406003" y="1294243"/>
                </a:cubicBezTo>
                <a:cubicBezTo>
                  <a:pt x="434530" y="1307210"/>
                  <a:pt x="462058" y="1322271"/>
                  <a:pt x="490086" y="1336285"/>
                </a:cubicBezTo>
                <a:cubicBezTo>
                  <a:pt x="504100" y="1343292"/>
                  <a:pt x="516927" y="1353505"/>
                  <a:pt x="532127" y="1357305"/>
                </a:cubicBezTo>
                <a:cubicBezTo>
                  <a:pt x="546141" y="1360809"/>
                  <a:pt x="560332" y="1363665"/>
                  <a:pt x="574168" y="1367816"/>
                </a:cubicBezTo>
                <a:cubicBezTo>
                  <a:pt x="595391" y="1374183"/>
                  <a:pt x="616209" y="1381829"/>
                  <a:pt x="637230" y="1388836"/>
                </a:cubicBezTo>
                <a:cubicBezTo>
                  <a:pt x="647741" y="1392340"/>
                  <a:pt x="657738" y="1398245"/>
                  <a:pt x="668762" y="1399347"/>
                </a:cubicBezTo>
                <a:cubicBezTo>
                  <a:pt x="703796" y="1402850"/>
                  <a:pt x="738928" y="1405490"/>
                  <a:pt x="773865" y="1409857"/>
                </a:cubicBezTo>
                <a:cubicBezTo>
                  <a:pt x="823029" y="1416002"/>
                  <a:pt x="872138" y="1422733"/>
                  <a:pt x="921010" y="1430878"/>
                </a:cubicBezTo>
                <a:cubicBezTo>
                  <a:pt x="942031" y="1434381"/>
                  <a:pt x="962948" y="1438572"/>
                  <a:pt x="984072" y="1441388"/>
                </a:cubicBezTo>
                <a:cubicBezTo>
                  <a:pt x="1015519" y="1445581"/>
                  <a:pt x="1047134" y="1448395"/>
                  <a:pt x="1078665" y="1451898"/>
                </a:cubicBezTo>
                <a:cubicBezTo>
                  <a:pt x="1141727" y="1448395"/>
                  <a:pt x="1204929" y="1446859"/>
                  <a:pt x="1267851" y="1441388"/>
                </a:cubicBezTo>
                <a:cubicBezTo>
                  <a:pt x="1285648" y="1439840"/>
                  <a:pt x="1302782" y="1433815"/>
                  <a:pt x="1320403" y="1430878"/>
                </a:cubicBezTo>
                <a:cubicBezTo>
                  <a:pt x="1344839" y="1426805"/>
                  <a:pt x="1369539" y="1424440"/>
                  <a:pt x="1393975" y="1420367"/>
                </a:cubicBezTo>
                <a:cubicBezTo>
                  <a:pt x="1411596" y="1417430"/>
                  <a:pt x="1428761" y="1411727"/>
                  <a:pt x="1446527" y="1409857"/>
                </a:cubicBezTo>
                <a:cubicBezTo>
                  <a:pt x="1495430" y="1404709"/>
                  <a:pt x="1544624" y="1402850"/>
                  <a:pt x="1593672" y="1399347"/>
                </a:cubicBezTo>
                <a:cubicBezTo>
                  <a:pt x="1611189" y="1395843"/>
                  <a:pt x="1629276" y="1394485"/>
                  <a:pt x="1646224" y="1388836"/>
                </a:cubicBezTo>
                <a:cubicBezTo>
                  <a:pt x="1661088" y="1383881"/>
                  <a:pt x="1673864" y="1373988"/>
                  <a:pt x="1688265" y="1367816"/>
                </a:cubicBezTo>
                <a:cubicBezTo>
                  <a:pt x="1698448" y="1363452"/>
                  <a:pt x="1709710" y="1361890"/>
                  <a:pt x="1719796" y="1357305"/>
                </a:cubicBezTo>
                <a:cubicBezTo>
                  <a:pt x="1849026" y="1298564"/>
                  <a:pt x="1761693" y="1329326"/>
                  <a:pt x="1835410" y="1304754"/>
                </a:cubicBezTo>
                <a:cubicBezTo>
                  <a:pt x="1845920" y="1297747"/>
                  <a:pt x="1858009" y="1292665"/>
                  <a:pt x="1866941" y="1283733"/>
                </a:cubicBezTo>
                <a:cubicBezTo>
                  <a:pt x="1875873" y="1274801"/>
                  <a:pt x="1880620" y="1262481"/>
                  <a:pt x="1887962" y="1252202"/>
                </a:cubicBezTo>
                <a:cubicBezTo>
                  <a:pt x="1898144" y="1237948"/>
                  <a:pt x="1908983" y="1224175"/>
                  <a:pt x="1919493" y="1210161"/>
                </a:cubicBezTo>
                <a:cubicBezTo>
                  <a:pt x="1922996" y="1196147"/>
                  <a:pt x="1924931" y="1181645"/>
                  <a:pt x="1930003" y="1168119"/>
                </a:cubicBezTo>
                <a:cubicBezTo>
                  <a:pt x="1935504" y="1153449"/>
                  <a:pt x="1944852" y="1140479"/>
                  <a:pt x="1951024" y="1126078"/>
                </a:cubicBezTo>
                <a:cubicBezTo>
                  <a:pt x="1955388" y="1115895"/>
                  <a:pt x="1957170" y="1104730"/>
                  <a:pt x="1961534" y="1094547"/>
                </a:cubicBezTo>
                <a:cubicBezTo>
                  <a:pt x="2000497" y="1003633"/>
                  <a:pt x="1968417" y="1094919"/>
                  <a:pt x="1993065" y="1020974"/>
                </a:cubicBezTo>
                <a:cubicBezTo>
                  <a:pt x="1992831" y="1016067"/>
                  <a:pt x="2002439" y="798553"/>
                  <a:pt x="1961534" y="737195"/>
                </a:cubicBezTo>
                <a:lnTo>
                  <a:pt x="1919493" y="674133"/>
                </a:lnTo>
                <a:lnTo>
                  <a:pt x="1898472" y="642602"/>
                </a:lnTo>
                <a:cubicBezTo>
                  <a:pt x="1878561" y="582868"/>
                  <a:pt x="1895796" y="618905"/>
                  <a:pt x="1824899" y="548009"/>
                </a:cubicBezTo>
                <a:cubicBezTo>
                  <a:pt x="1814389" y="537499"/>
                  <a:pt x="1807469" y="521178"/>
                  <a:pt x="1793368" y="516478"/>
                </a:cubicBezTo>
                <a:cubicBezTo>
                  <a:pt x="1772347" y="509471"/>
                  <a:pt x="1752241" y="498590"/>
                  <a:pt x="1730306" y="495457"/>
                </a:cubicBezTo>
                <a:cubicBezTo>
                  <a:pt x="1714735" y="493233"/>
                  <a:pt x="1613127" y="479300"/>
                  <a:pt x="1593672" y="474436"/>
                </a:cubicBezTo>
                <a:cubicBezTo>
                  <a:pt x="1488995" y="448267"/>
                  <a:pt x="1569344" y="463463"/>
                  <a:pt x="1488568" y="432395"/>
                </a:cubicBezTo>
                <a:cubicBezTo>
                  <a:pt x="1421526" y="406609"/>
                  <a:pt x="1408290" y="404443"/>
                  <a:pt x="1351934" y="390354"/>
                </a:cubicBezTo>
                <a:cubicBezTo>
                  <a:pt x="1337920" y="383347"/>
                  <a:pt x="1324294" y="375505"/>
                  <a:pt x="1309893" y="369333"/>
                </a:cubicBezTo>
                <a:cubicBezTo>
                  <a:pt x="1299710" y="364969"/>
                  <a:pt x="1288047" y="364203"/>
                  <a:pt x="1278362" y="358823"/>
                </a:cubicBezTo>
                <a:cubicBezTo>
                  <a:pt x="1169941" y="298589"/>
                  <a:pt x="1255115" y="330053"/>
                  <a:pt x="1183768" y="306271"/>
                </a:cubicBezTo>
                <a:lnTo>
                  <a:pt x="1089175" y="243209"/>
                </a:lnTo>
                <a:cubicBezTo>
                  <a:pt x="1078665" y="236202"/>
                  <a:pt x="1066576" y="231120"/>
                  <a:pt x="1057644" y="222188"/>
                </a:cubicBezTo>
                <a:cubicBezTo>
                  <a:pt x="1037844" y="202388"/>
                  <a:pt x="1020920" y="181342"/>
                  <a:pt x="994582" y="169636"/>
                </a:cubicBezTo>
                <a:cubicBezTo>
                  <a:pt x="948959" y="149359"/>
                  <a:pt x="917159" y="145063"/>
                  <a:pt x="868458" y="138105"/>
                </a:cubicBezTo>
                <a:cubicBezTo>
                  <a:pt x="864990" y="137610"/>
                  <a:pt x="861451" y="138105"/>
                  <a:pt x="857948" y="13810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334352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23E0A5D-F0C8-7E42-82C3-242BA3087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Condições de balanço e condições de crise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0A4F8B1E-E86D-394F-A70E-3F596D19AE0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algn="ctr">
                  <a:buNone/>
                </a:pPr>
                <a:r>
                  <a:rPr lang="pt-BR" altLang="x-none" dirty="0" err="1">
                    <a:cs typeface="Arial" panose="020B0604020202020204" pitchFamily="34" charset="0"/>
                  </a:rPr>
                  <a:t>Subcondições</a:t>
                </a:r>
                <a:r>
                  <a:rPr lang="pt-BR" altLang="x-none" dirty="0">
                    <a:cs typeface="Arial" panose="020B0604020202020204" pitchFamily="34" charset="0"/>
                  </a:rPr>
                  <a:t> da condição geral de balanço entre </a:t>
                </a:r>
                <a:r>
                  <a:rPr lang="pt-BR" altLang="x-none" dirty="0" err="1">
                    <a:cs typeface="Arial" panose="020B0604020202020204" pitchFamily="34" charset="0"/>
                  </a:rPr>
                  <a:t>I</a:t>
                </a:r>
                <a:r>
                  <a:rPr lang="pt-BR" altLang="x-none" dirty="0">
                    <a:cs typeface="Arial" panose="020B0604020202020204" pitchFamily="34" charset="0"/>
                  </a:rPr>
                  <a:t> e II</a:t>
                </a:r>
              </a:p>
              <a:p>
                <a:pPr algn="ctr">
                  <a:buNone/>
                </a:pPr>
                <a:r>
                  <a:rPr lang="pt-BR" altLang="x-none" dirty="0" err="1">
                    <a:cs typeface="Arial" panose="020B0604020202020204" pitchFamily="34" charset="0"/>
                  </a:rPr>
                  <a:t>c</a:t>
                </a:r>
                <a:r>
                  <a:rPr lang="pt-BR" altLang="x-none" baseline="-25000" dirty="0" err="1">
                    <a:cs typeface="Arial" panose="020B0604020202020204" pitchFamily="34" charset="0"/>
                  </a:rPr>
                  <a:t>IIb</a:t>
                </a:r>
                <a:r>
                  <a:rPr lang="pt-BR" altLang="x-none" dirty="0">
                    <a:cs typeface="Arial" panose="020B0604020202020204" pitchFamily="34" charset="0"/>
                  </a:rPr>
                  <a:t> = (1 – </a:t>
                </a:r>
                <a:r>
                  <a:rPr lang="el-GR" altLang="x-none" dirty="0">
                    <a:cs typeface="Arial" panose="020B0604020202020204" pitchFamily="34" charset="0"/>
                  </a:rPr>
                  <a:t>λ</a:t>
                </a:r>
                <a:r>
                  <a:rPr lang="pt-BR" altLang="x-none" dirty="0">
                    <a:cs typeface="Arial" panose="020B0604020202020204" pitchFamily="34" charset="0"/>
                  </a:rPr>
                  <a:t>)</a:t>
                </a:r>
                <a:r>
                  <a:rPr lang="pt-BR" altLang="x-none" dirty="0" err="1">
                    <a:cs typeface="Arial" panose="020B0604020202020204" pitchFamily="34" charset="0"/>
                  </a:rPr>
                  <a:t>m</a:t>
                </a:r>
                <a:r>
                  <a:rPr lang="pt-BR" altLang="x-none" baseline="-25000" dirty="0" err="1">
                    <a:cs typeface="Arial" panose="020B0604020202020204" pitchFamily="34" charset="0"/>
                  </a:rPr>
                  <a:t>I</a:t>
                </a:r>
                <a:r>
                  <a:rPr lang="pt-BR" altLang="x-none" dirty="0">
                    <a:cs typeface="Arial" panose="020B0604020202020204" pitchFamily="34" charset="0"/>
                  </a:rPr>
                  <a:t> </a:t>
                </a:r>
              </a:p>
              <a:p>
                <a:pPr algn="ctr">
                  <a:buNone/>
                </a:pPr>
                <a:r>
                  <a:rPr lang="pt-BR" altLang="x-none" dirty="0" err="1">
                    <a:cs typeface="Arial" panose="020B0604020202020204" pitchFamily="34" charset="0"/>
                  </a:rPr>
                  <a:t>c</a:t>
                </a:r>
                <a:r>
                  <a:rPr lang="pt-BR" altLang="x-none" baseline="-25000" dirty="0" err="1">
                    <a:cs typeface="Arial" panose="020B0604020202020204" pitchFamily="34" charset="0"/>
                  </a:rPr>
                  <a:t>IIa</a:t>
                </a:r>
                <a:r>
                  <a:rPr lang="pt-BR" altLang="x-none" dirty="0">
                    <a:cs typeface="Arial" panose="020B0604020202020204" pitchFamily="34" charset="0"/>
                  </a:rPr>
                  <a:t> = </a:t>
                </a:r>
                <a:r>
                  <a:rPr lang="el-GR" altLang="x-none" dirty="0">
                    <a:cs typeface="Arial" panose="020B0604020202020204" pitchFamily="34" charset="0"/>
                  </a:rPr>
                  <a:t>λ</a:t>
                </a:r>
                <a:r>
                  <a:rPr lang="pt-BR" altLang="x-none" dirty="0" err="1">
                    <a:cs typeface="Arial" panose="020B0604020202020204" pitchFamily="34" charset="0"/>
                  </a:rPr>
                  <a:t>m</a:t>
                </a:r>
                <a:r>
                  <a:rPr lang="pt-BR" altLang="x-none" baseline="-25000" dirty="0" err="1">
                    <a:cs typeface="Arial" panose="020B0604020202020204" pitchFamily="34" charset="0"/>
                  </a:rPr>
                  <a:t>I</a:t>
                </a:r>
                <a:r>
                  <a:rPr lang="pt-BR" altLang="x-none" dirty="0">
                    <a:cs typeface="Arial" panose="020B0604020202020204" pitchFamily="34" charset="0"/>
                  </a:rPr>
                  <a:t> + </a:t>
                </a:r>
                <a:r>
                  <a:rPr lang="pt-BR" altLang="x-none" dirty="0" err="1">
                    <a:cs typeface="Arial" panose="020B0604020202020204" pitchFamily="34" charset="0"/>
                  </a:rPr>
                  <a:t>v</a:t>
                </a:r>
                <a:r>
                  <a:rPr lang="pt-BR" altLang="x-none" baseline="-25000" dirty="0" err="1">
                    <a:cs typeface="Arial" panose="020B0604020202020204" pitchFamily="34" charset="0"/>
                  </a:rPr>
                  <a:t>I</a:t>
                </a:r>
                <a:endParaRPr lang="pt-BR" altLang="x-none" baseline="-25000" dirty="0">
                  <a:cs typeface="Arial" panose="020B0604020202020204" pitchFamily="34" charset="0"/>
                </a:endParaRPr>
              </a:p>
              <a:p>
                <a:pPr algn="ctr">
                  <a:buNone/>
                </a:pPr>
                <a:r>
                  <a:rPr lang="pt-BR" altLang="x-none" dirty="0">
                    <a:cs typeface="Arial" panose="020B0604020202020204" pitchFamily="34" charset="0"/>
                  </a:rPr>
                  <a:t>Condição de balanço do intercâmbio dentro de </a:t>
                </a:r>
                <a:r>
                  <a:rPr lang="pt-BR" altLang="x-none" dirty="0" err="1">
                    <a:cs typeface="Arial" panose="020B0604020202020204" pitchFamily="34" charset="0"/>
                  </a:rPr>
                  <a:t>DeptoII</a:t>
                </a:r>
                <a:endParaRPr lang="pt-BR" altLang="x-none" dirty="0">
                  <a:cs typeface="Arial" panose="020B0604020202020204" pitchFamily="34" charset="0"/>
                </a:endParaRPr>
              </a:p>
              <a:p>
                <a:pPr marL="0" indent="0" algn="ctr">
                  <a:buNone/>
                </a:pPr>
                <a:r>
                  <a:rPr lang="x-none" dirty="0"/>
                  <a:t>v</a:t>
                </a:r>
                <a:r>
                  <a:rPr lang="x-none" baseline="-25000" dirty="0"/>
                  <a:t>IIb</a:t>
                </a:r>
                <a:r>
                  <a:rPr lang="x-none" dirty="0"/>
                  <a:t> +</a:t>
                </a:r>
                <a:r>
                  <a:rPr lang="x-none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x-non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x-none" dirty="0"/>
                  <a:t>m</a:t>
                </a:r>
                <a:r>
                  <a:rPr lang="x-none" baseline="-25000" dirty="0"/>
                  <a:t>IIb</a:t>
                </a:r>
                <a:r>
                  <a:rPr lang="x-none" dirty="0"/>
                  <a:t> = (1 –</a:t>
                </a:r>
                <a:r>
                  <a:rPr lang="x-none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x-non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x-none" dirty="0"/>
                  <a:t>) m</a:t>
                </a:r>
                <a:r>
                  <a:rPr lang="x-none" baseline="-25000" dirty="0"/>
                  <a:t>IIa</a:t>
                </a:r>
              </a:p>
              <a:p>
                <a:pPr marL="0" indent="0" algn="ctr">
                  <a:buNone/>
                </a:pPr>
                <a:endParaRPr lang="x-none" dirty="0"/>
              </a:p>
              <a:p>
                <a:pPr marL="0" indent="0" algn="ctr">
                  <a:buNone/>
                </a:pPr>
                <a:r>
                  <a:rPr lang="x-none" dirty="0"/>
                  <a:t>Condições de balanço não são planejadas. Mercado como conjunto de decisões isoladas transforma condições de balanço em possibilidade de desequilíbrio e crises setoriais</a:t>
                </a:r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0A4F8B1E-E86D-394F-A70E-3F596D19AE0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6" t="-2332" r="-1691" b="-2915"/>
                </a:stretch>
              </a:blipFill>
            </p:spPr>
            <p:txBody>
              <a:bodyPr/>
              <a:lstStyle/>
              <a:p>
                <a:r>
                  <a:rPr lang="fr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17855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D0E3DA6-EFB1-4740-9094-53BB25AE3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x-none" dirty="0"/>
              <a:t>Realização do balanço através da circulação monetária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02B90D8-4381-0C43-B893-5A210EF099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7572"/>
            <a:ext cx="10515600" cy="51290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x-none" sz="3400" dirty="0"/>
              <a:t>Primeira parte: Realização do balanço entre I e II</a:t>
            </a:r>
          </a:p>
          <a:p>
            <a:pPr marL="0" indent="0">
              <a:buNone/>
            </a:pPr>
            <a:endParaRPr lang="x-none" sz="3400" b="1" dirty="0"/>
          </a:p>
          <a:p>
            <a:pPr marL="0" indent="0">
              <a:buNone/>
            </a:pPr>
            <a:r>
              <a:rPr lang="x-none" sz="2600" b="1" dirty="0"/>
              <a:t>						</a:t>
            </a:r>
            <a:r>
              <a:rPr lang="x-none" sz="2600" dirty="0"/>
              <a:t>$1000 para pagar os salários</a:t>
            </a:r>
          </a:p>
          <a:p>
            <a:pPr marL="0" indent="0">
              <a:buNone/>
            </a:pPr>
            <a:r>
              <a:rPr lang="x-none" sz="2400" b="1" dirty="0"/>
              <a:t>Dinheiro disponível nas mãos de Cap</a:t>
            </a:r>
            <a:r>
              <a:rPr lang="x-none" sz="2400" b="1" baseline="-25000" dirty="0"/>
              <a:t>I</a:t>
            </a:r>
          </a:p>
          <a:p>
            <a:pPr marL="0" indent="0">
              <a:buNone/>
            </a:pPr>
            <a:r>
              <a:rPr lang="x-none" sz="2600" b="1" dirty="0"/>
              <a:t>						</a:t>
            </a:r>
            <a:r>
              <a:rPr lang="x-none" sz="2600" dirty="0"/>
              <a:t>$1000 para seu gasto de renda</a:t>
            </a:r>
          </a:p>
          <a:p>
            <a:pPr marL="0" indent="0" algn="ctr">
              <a:buNone/>
            </a:pPr>
            <a:endParaRPr lang="x-none" sz="2600" b="1" dirty="0"/>
          </a:p>
          <a:p>
            <a:pPr marL="0" indent="0" algn="ctr">
              <a:buNone/>
            </a:pPr>
            <a:r>
              <a:rPr lang="x-none" sz="2600" dirty="0"/>
              <a:t>Ponto de partida da circulação monetária:</a:t>
            </a:r>
          </a:p>
          <a:p>
            <a:pPr marL="0" indent="0" algn="ctr">
              <a:buNone/>
            </a:pPr>
            <a:r>
              <a:rPr lang="x-none" sz="2600" dirty="0"/>
              <a:t>Adiantamento de v</a:t>
            </a:r>
            <a:r>
              <a:rPr lang="x-none" sz="2600" baseline="-25000" dirty="0"/>
              <a:t>I </a:t>
            </a:r>
            <a:r>
              <a:rPr lang="x-none" sz="2600" dirty="0"/>
              <a:t>=1000 e gasto do fundo de consumo de $1000 em 3/5 para M</a:t>
            </a:r>
            <a:r>
              <a:rPr lang="x-none" sz="2600" baseline="-25000" dirty="0"/>
              <a:t>n</a:t>
            </a:r>
            <a:r>
              <a:rPr lang="x-none" sz="2600" dirty="0"/>
              <a:t> e 2/5 para M</a:t>
            </a:r>
            <a:r>
              <a:rPr lang="x-none" sz="2600" baseline="-25000" dirty="0"/>
              <a:t>x</a:t>
            </a:r>
            <a:r>
              <a:rPr lang="x-none" sz="2600" dirty="0"/>
              <a:t> por parte dos Cap</a:t>
            </a:r>
            <a:r>
              <a:rPr lang="x-none" sz="2600" baseline="-25000" dirty="0"/>
              <a:t>I</a:t>
            </a:r>
            <a:r>
              <a:rPr lang="x-none" sz="2600" dirty="0"/>
              <a:t>)</a:t>
            </a:r>
          </a:p>
          <a:p>
            <a:pPr marL="0" indent="0">
              <a:buNone/>
            </a:pPr>
            <a:r>
              <a:rPr lang="x-none" sz="2600" b="1" baseline="-25000" dirty="0"/>
              <a:t>« o capital variável tem que ser adiantado em forma de dinheiro em todos os ramos de negócios realizados simultânea e paralelamente, pertençam eles à categoria I ou II » (capitulo XX p.295)</a:t>
            </a:r>
          </a:p>
          <a:p>
            <a:endParaRPr lang="x-none" dirty="0"/>
          </a:p>
        </p:txBody>
      </p:sp>
      <p:sp>
        <p:nvSpPr>
          <p:cNvPr id="4" name="Accolade ouvrante 3">
            <a:extLst>
              <a:ext uri="{FF2B5EF4-FFF2-40B4-BE49-F238E27FC236}">
                <a16:creationId xmlns:a16="http://schemas.microsoft.com/office/drawing/2014/main" xmlns="" id="{05385131-B2DF-B447-9AA8-95E9ADF87DA4}"/>
              </a:ext>
            </a:extLst>
          </p:cNvPr>
          <p:cNvSpPr/>
          <p:nvPr/>
        </p:nvSpPr>
        <p:spPr>
          <a:xfrm>
            <a:off x="5843752" y="3034862"/>
            <a:ext cx="346842" cy="95644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605993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E3AC35A-EA82-F547-B6F3-CF31E1A92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EE7B8B95-CADF-D942-A061-E3588F7A0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x-none" b="1" dirty="0"/>
              <a:t>Intercâmbio Depto I com Sub IIa (reposição do capital constante em Sub IIa)</a:t>
            </a:r>
          </a:p>
          <a:p>
            <a:r>
              <a:rPr lang="fr-FR" dirty="0"/>
              <a:t>P</a:t>
            </a:r>
            <a:r>
              <a:rPr lang="x-none" dirty="0"/>
              <a:t>rimeiro ato: Cap</a:t>
            </a:r>
            <a:r>
              <a:rPr lang="x-none" baseline="-25000" dirty="0"/>
              <a:t>I </a:t>
            </a:r>
            <a:r>
              <a:rPr lang="x-none" dirty="0"/>
              <a:t>pagam salários de 1000</a:t>
            </a:r>
          </a:p>
          <a:p>
            <a:r>
              <a:rPr lang="x-none" dirty="0"/>
              <a:t>Segundo ato: Força de trabalho no Depto I usa salário para comprar M</a:t>
            </a:r>
            <a:r>
              <a:rPr lang="x-none" baseline="-25000" dirty="0"/>
              <a:t>n</a:t>
            </a:r>
          </a:p>
          <a:p>
            <a:r>
              <a:rPr lang="x-none" dirty="0"/>
              <a:t>Terceiro ato: Cap</a:t>
            </a:r>
            <a:r>
              <a:rPr lang="x-none" baseline="-25000" dirty="0"/>
              <a:t>IIa</a:t>
            </a:r>
            <a:r>
              <a:rPr lang="x-none" dirty="0"/>
              <a:t> usam os 1000 recebidos das vendas aos trabalhadores para comprar 1000 de MP</a:t>
            </a:r>
          </a:p>
          <a:p>
            <a:r>
              <a:rPr lang="x-none" dirty="0"/>
              <a:t>(Refluxo de v para as mãos dos Cap</a:t>
            </a:r>
            <a:r>
              <a:rPr lang="x-none" baseline="-25000" dirty="0"/>
              <a:t>I</a:t>
            </a:r>
            <a:r>
              <a:rPr lang="x-none" dirty="0"/>
              <a:t> que tem o dinheiro para novamente pagar a FT no próximo ano)</a:t>
            </a:r>
          </a:p>
          <a:p>
            <a:r>
              <a:rPr lang="x-none" dirty="0"/>
              <a:t>Quarto ato: Cap</a:t>
            </a:r>
            <a:r>
              <a:rPr lang="x-none" baseline="-25000" dirty="0"/>
              <a:t>I</a:t>
            </a:r>
            <a:r>
              <a:rPr lang="x-none" dirty="0"/>
              <a:t> usam $600 do seu fundo de consumo para comprar M</a:t>
            </a:r>
            <a:r>
              <a:rPr lang="x-none" baseline="-25000" dirty="0"/>
              <a:t>n</a:t>
            </a:r>
          </a:p>
          <a:p>
            <a:r>
              <a:rPr lang="x-none" dirty="0"/>
              <a:t>Quinto ato: Cap</a:t>
            </a:r>
            <a:r>
              <a:rPr lang="x-none" baseline="-25000" dirty="0"/>
              <a:t>IIa</a:t>
            </a:r>
            <a:r>
              <a:rPr lang="x-none" dirty="0"/>
              <a:t> usam $600 recebidos para comprar $600 de MP com o que terminam reposição do seu capital constante consumido no ano</a:t>
            </a:r>
          </a:p>
          <a:p>
            <a:pPr marL="0" indent="0" algn="ctr">
              <a:buNone/>
            </a:pPr>
            <a:r>
              <a:rPr lang="x-none" b="1" dirty="0"/>
              <a:t>Intercâmbio Depto I com Sub IIb (reposição do capital constante em Sub IIb)</a:t>
            </a:r>
          </a:p>
          <a:p>
            <a:r>
              <a:rPr lang="x-none" dirty="0"/>
              <a:t>Quinto ato: Cap</a:t>
            </a:r>
            <a:r>
              <a:rPr lang="x-none" baseline="-25000" dirty="0"/>
              <a:t>I</a:t>
            </a:r>
            <a:r>
              <a:rPr lang="x-none" dirty="0"/>
              <a:t> gastam os últimos 2/5 de seu fundo de consumo na compra de M</a:t>
            </a:r>
            <a:r>
              <a:rPr lang="x-none" baseline="-25000" dirty="0"/>
              <a:t>x</a:t>
            </a:r>
            <a:r>
              <a:rPr lang="x-none" dirty="0"/>
              <a:t> = 400 </a:t>
            </a:r>
          </a:p>
          <a:p>
            <a:r>
              <a:rPr lang="x-none" dirty="0"/>
              <a:t>Sexto ato: Cap</a:t>
            </a:r>
            <a:r>
              <a:rPr lang="x-none" baseline="-25000" dirty="0"/>
              <a:t>IIb</a:t>
            </a:r>
            <a:r>
              <a:rPr lang="x-none" dirty="0"/>
              <a:t> usam 400 recebidos para comprar MP com o que repõem o capital consumido no ano</a:t>
            </a:r>
          </a:p>
        </p:txBody>
      </p:sp>
    </p:spTree>
    <p:extLst>
      <p:ext uri="{BB962C8B-B14F-4D97-AF65-F5344CB8AC3E}">
        <p14:creationId xmlns:p14="http://schemas.microsoft.com/office/powerpoint/2010/main" val="13481046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6D72686-0E6E-4142-859B-E92EE7A5B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8677"/>
            <a:ext cx="10515600" cy="1355834"/>
          </a:xfrm>
        </p:spPr>
        <p:txBody>
          <a:bodyPr>
            <a:normAutofit fontScale="90000"/>
          </a:bodyPr>
          <a:lstStyle/>
          <a:p>
            <a:pPr algn="ctr"/>
            <a:r>
              <a:rPr lang="x-none" b="1" dirty="0"/>
              <a:t/>
            </a:r>
            <a:br>
              <a:rPr lang="x-none" b="1" dirty="0"/>
            </a:br>
            <a:r>
              <a:rPr lang="x-none" b="1" dirty="0"/>
              <a:t>Segunda parte</a:t>
            </a:r>
            <a:br>
              <a:rPr lang="x-none" b="1" dirty="0"/>
            </a:br>
            <a:r>
              <a:rPr lang="x-none" b="1" dirty="0"/>
              <a:t> Realização do balanço entre Sub IIa e Sub I</a:t>
            </a:r>
            <a:r>
              <a:rPr lang="fr-FR" b="1" dirty="0"/>
              <a:t>I</a:t>
            </a:r>
            <a:r>
              <a:rPr lang="x-none" b="1" dirty="0"/>
              <a:t>b</a:t>
            </a:r>
            <a:br>
              <a:rPr lang="x-none" b="1" dirty="0"/>
            </a:br>
            <a:endParaRPr lang="x-non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66537665-7EE9-D244-A6CD-7417B11D7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4303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x-none" dirty="0"/>
              <a:t>				Cap</a:t>
            </a:r>
            <a:r>
              <a:rPr lang="x-none" baseline="-25000" dirty="0"/>
              <a:t>IIa</a:t>
            </a:r>
            <a:r>
              <a:rPr lang="x-none" dirty="0"/>
              <a:t> possuem $60 de fundo de consumo</a:t>
            </a:r>
          </a:p>
          <a:p>
            <a:r>
              <a:rPr lang="x-none" dirty="0"/>
              <a:t>Dinheiro disponível	</a:t>
            </a:r>
          </a:p>
          <a:p>
            <a:pPr marL="0" indent="0">
              <a:buNone/>
            </a:pPr>
            <a:r>
              <a:rPr lang="x-none" dirty="0"/>
              <a:t>				Cap</a:t>
            </a:r>
            <a:r>
              <a:rPr lang="x-none" baseline="-25000" dirty="0"/>
              <a:t>IIb</a:t>
            </a:r>
            <a:r>
              <a:rPr lang="x-none" dirty="0"/>
              <a:t> possuem $100 para pagar sua FT</a:t>
            </a:r>
          </a:p>
          <a:p>
            <a:r>
              <a:rPr lang="x-none" dirty="0"/>
              <a:t>Primeiro ato: Cap</a:t>
            </a:r>
            <a:r>
              <a:rPr lang="x-none" baseline="-25000" dirty="0"/>
              <a:t>IIb</a:t>
            </a:r>
            <a:r>
              <a:rPr lang="x-none" dirty="0"/>
              <a:t> pagam salários dos seus trabalhadores ($100)</a:t>
            </a:r>
          </a:p>
          <a:p>
            <a:r>
              <a:rPr lang="x-none" dirty="0"/>
              <a:t>Segundo ato: Trabalhadores de I</a:t>
            </a:r>
            <a:r>
              <a:rPr lang="fr-FR" dirty="0"/>
              <a:t>I</a:t>
            </a:r>
            <a:r>
              <a:rPr lang="x-none" dirty="0"/>
              <a:t>b compram M</a:t>
            </a:r>
            <a:r>
              <a:rPr lang="x-none" baseline="-25000" dirty="0"/>
              <a:t>n</a:t>
            </a:r>
            <a:r>
              <a:rPr lang="x-none" dirty="0"/>
              <a:t> em IIa</a:t>
            </a:r>
          </a:p>
          <a:p>
            <a:r>
              <a:rPr lang="x-none" dirty="0"/>
              <a:t>Terceiro ato: Cap</a:t>
            </a:r>
            <a:r>
              <a:rPr lang="x-none" baseline="-25000" dirty="0"/>
              <a:t>IIa</a:t>
            </a:r>
            <a:r>
              <a:rPr lang="x-none" dirty="0"/>
              <a:t> usam $100 recebidos para comprar M</a:t>
            </a:r>
            <a:r>
              <a:rPr lang="x-none" baseline="-25000" dirty="0"/>
              <a:t>x</a:t>
            </a:r>
            <a:r>
              <a:rPr lang="x-none" dirty="0"/>
              <a:t> (com o que os $100 e adiantamento salarial retornam às mãos dos capitalsitas I</a:t>
            </a:r>
            <a:r>
              <a:rPr lang="fr-FR" dirty="0"/>
              <a:t>I</a:t>
            </a:r>
            <a:r>
              <a:rPr lang="x-none" dirty="0"/>
              <a:t>b e poderão ser reutilizados para pagar FT no próximo ano</a:t>
            </a:r>
          </a:p>
          <a:p>
            <a:r>
              <a:rPr lang="x-none" dirty="0"/>
              <a:t>Quarto ato: Cap</a:t>
            </a:r>
            <a:r>
              <a:rPr lang="x-none" baseline="-25000" dirty="0"/>
              <a:t>IIa</a:t>
            </a:r>
            <a:r>
              <a:rPr lang="x-none" dirty="0"/>
              <a:t> gastam $60 em M</a:t>
            </a:r>
            <a:r>
              <a:rPr lang="x-none" baseline="-25000" dirty="0"/>
              <a:t>x</a:t>
            </a:r>
          </a:p>
          <a:p>
            <a:r>
              <a:rPr lang="x-none" dirty="0"/>
              <a:t>Quinto ato: Cap</a:t>
            </a:r>
            <a:r>
              <a:rPr lang="x-none" baseline="-25000" dirty="0"/>
              <a:t>IIb</a:t>
            </a:r>
            <a:r>
              <a:rPr lang="x-none" dirty="0"/>
              <a:t> usam os $60 para comprar M</a:t>
            </a:r>
            <a:r>
              <a:rPr lang="x-none" baseline="-25000" dirty="0"/>
              <a:t>n</a:t>
            </a:r>
            <a:r>
              <a:rPr lang="x-none" dirty="0"/>
              <a:t> (com o que o fundo de consumo dos Cap</a:t>
            </a:r>
            <a:r>
              <a:rPr lang="x-none" baseline="-25000" dirty="0"/>
              <a:t>IIa</a:t>
            </a:r>
            <a:r>
              <a:rPr lang="x-none" dirty="0"/>
              <a:t> retornou e poderá ser utilizado no ano seguinte)</a:t>
            </a:r>
          </a:p>
          <a:p>
            <a:endParaRPr lang="x-none" dirty="0"/>
          </a:p>
        </p:txBody>
      </p:sp>
      <p:sp>
        <p:nvSpPr>
          <p:cNvPr id="5" name="Accolade ouvrante 4">
            <a:extLst>
              <a:ext uri="{FF2B5EF4-FFF2-40B4-BE49-F238E27FC236}">
                <a16:creationId xmlns:a16="http://schemas.microsoft.com/office/drawing/2014/main" xmlns="" id="{A88EF805-FCE4-084D-B18D-A44E11EFD54C}"/>
              </a:ext>
            </a:extLst>
          </p:cNvPr>
          <p:cNvSpPr/>
          <p:nvPr/>
        </p:nvSpPr>
        <p:spPr>
          <a:xfrm>
            <a:off x="4130565" y="2007476"/>
            <a:ext cx="220717" cy="107205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11771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xmlns="" id="{E140BB85-629C-6947-94D5-08FD350D44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x-none" sz="4000" dirty="0"/>
              <a:t>Capítulo XX: A reprodução simples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xmlns="" id="{4680913C-0F19-894F-8B55-F254F4B124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pt-BR" altLang="x-none" sz="2000" dirty="0">
                <a:highlight>
                  <a:srgbClr val="FFFF00"/>
                </a:highlight>
              </a:rPr>
              <a:t>I. Formulação da questão</a:t>
            </a:r>
          </a:p>
          <a:p>
            <a:pPr eaLnBrk="1" hangingPunct="1">
              <a:lnSpc>
                <a:spcPct val="80000"/>
              </a:lnSpc>
            </a:pPr>
            <a:r>
              <a:rPr lang="pt-BR" altLang="x-none" sz="2000" dirty="0">
                <a:highlight>
                  <a:srgbClr val="FFFF00"/>
                </a:highlight>
              </a:rPr>
              <a:t>II. Os dois departamentos da produção social</a:t>
            </a:r>
          </a:p>
          <a:p>
            <a:pPr eaLnBrk="1" hangingPunct="1">
              <a:lnSpc>
                <a:spcPct val="80000"/>
              </a:lnSpc>
            </a:pPr>
            <a:r>
              <a:rPr lang="pt-BR" altLang="x-none" sz="2000" dirty="0">
                <a:highlight>
                  <a:srgbClr val="FFFF00"/>
                </a:highlight>
              </a:rPr>
              <a:t>III. Intercâmbio entre os dois departamentos </a:t>
            </a:r>
            <a:r>
              <a:rPr lang="pt-BR" altLang="x-none" sz="2000" dirty="0" err="1">
                <a:highlight>
                  <a:srgbClr val="FFFF00"/>
                </a:highlight>
              </a:rPr>
              <a:t>I</a:t>
            </a:r>
            <a:r>
              <a:rPr lang="pt-BR" altLang="x-none" sz="2000" dirty="0">
                <a:highlight>
                  <a:srgbClr val="FFFF00"/>
                </a:highlight>
              </a:rPr>
              <a:t>(</a:t>
            </a:r>
            <a:r>
              <a:rPr lang="pt-BR" altLang="x-none" sz="2000" dirty="0" err="1">
                <a:highlight>
                  <a:srgbClr val="FFFF00"/>
                </a:highlight>
              </a:rPr>
              <a:t>v+m</a:t>
            </a:r>
            <a:r>
              <a:rPr lang="pt-BR" altLang="x-none" sz="2000" dirty="0">
                <a:highlight>
                  <a:srgbClr val="FFFF00"/>
                </a:highlight>
              </a:rPr>
              <a:t>) versus II(</a:t>
            </a:r>
            <a:r>
              <a:rPr lang="pt-BR" altLang="x-none" sz="2000" dirty="0" err="1">
                <a:highlight>
                  <a:srgbClr val="FFFF00"/>
                </a:highlight>
              </a:rPr>
              <a:t>c</a:t>
            </a:r>
            <a:r>
              <a:rPr lang="pt-BR" altLang="x-none" sz="2000" dirty="0">
                <a:highlight>
                  <a:srgbClr val="FFFF00"/>
                </a:highlight>
              </a:rPr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pt-BR" altLang="x-none" sz="2000" dirty="0">
                <a:highlight>
                  <a:srgbClr val="FFFF00"/>
                </a:highlight>
              </a:rPr>
              <a:t>IV. Intercâmbio dentro do departamento II.</a:t>
            </a:r>
          </a:p>
          <a:p>
            <a:pPr eaLnBrk="1" hangingPunct="1">
              <a:lnSpc>
                <a:spcPct val="80000"/>
              </a:lnSpc>
            </a:pPr>
            <a:r>
              <a:rPr lang="pt-BR" altLang="x-none" sz="2000" dirty="0">
                <a:highlight>
                  <a:srgbClr val="FFFF00"/>
                </a:highlight>
              </a:rPr>
              <a:t>V. A mediação do intercâmbio pela circulação do dinheiro</a:t>
            </a:r>
          </a:p>
          <a:p>
            <a:pPr eaLnBrk="1" hangingPunct="1">
              <a:lnSpc>
                <a:spcPct val="80000"/>
              </a:lnSpc>
            </a:pPr>
            <a:r>
              <a:rPr lang="pt-BR" altLang="x-none" sz="2000" dirty="0"/>
              <a:t>VI. Capital constante do departamento </a:t>
            </a:r>
            <a:r>
              <a:rPr lang="pt-BR" altLang="x-none" sz="2000" dirty="0" err="1"/>
              <a:t>I</a:t>
            </a:r>
            <a:endParaRPr lang="pt-BR" altLang="x-none" sz="2000" dirty="0"/>
          </a:p>
          <a:p>
            <a:pPr eaLnBrk="1" hangingPunct="1">
              <a:lnSpc>
                <a:spcPct val="80000"/>
              </a:lnSpc>
            </a:pPr>
            <a:r>
              <a:rPr lang="pt-BR" altLang="x-none" sz="2000" dirty="0"/>
              <a:t>VII. Capital e mais valia nos dois departamentos</a:t>
            </a:r>
          </a:p>
          <a:p>
            <a:pPr eaLnBrk="1" hangingPunct="1">
              <a:lnSpc>
                <a:spcPct val="80000"/>
              </a:lnSpc>
            </a:pPr>
            <a:r>
              <a:rPr lang="pt-BR" altLang="x-none" sz="2000" dirty="0"/>
              <a:t>VIII. O capital constante nos dois departamentos</a:t>
            </a:r>
          </a:p>
          <a:p>
            <a:pPr eaLnBrk="1" hangingPunct="1">
              <a:lnSpc>
                <a:spcPct val="80000"/>
              </a:lnSpc>
            </a:pPr>
            <a:r>
              <a:rPr lang="pt-BR" altLang="x-none" sz="2000" dirty="0"/>
              <a:t>IX. Retrospectiva: Smith, </a:t>
            </a:r>
            <a:r>
              <a:rPr lang="pt-BR" altLang="x-none" sz="2000" dirty="0" err="1"/>
              <a:t>Storch</a:t>
            </a:r>
            <a:r>
              <a:rPr lang="pt-BR" altLang="x-none" sz="2000" dirty="0"/>
              <a:t> e </a:t>
            </a:r>
            <a:r>
              <a:rPr lang="pt-BR" altLang="x-none" sz="2000" dirty="0" err="1"/>
              <a:t>Ramsay</a:t>
            </a:r>
            <a:endParaRPr lang="pt-BR" altLang="x-none" sz="2000" dirty="0"/>
          </a:p>
          <a:p>
            <a:pPr eaLnBrk="1" hangingPunct="1">
              <a:lnSpc>
                <a:spcPct val="80000"/>
              </a:lnSpc>
            </a:pPr>
            <a:r>
              <a:rPr lang="pt-BR" altLang="x-none" sz="2000" dirty="0" err="1"/>
              <a:t>X</a:t>
            </a:r>
            <a:r>
              <a:rPr lang="pt-BR" altLang="x-none" sz="2000" dirty="0"/>
              <a:t>. Capital e renda: capital variável e salários</a:t>
            </a:r>
          </a:p>
          <a:p>
            <a:pPr eaLnBrk="1" hangingPunct="1">
              <a:lnSpc>
                <a:spcPct val="80000"/>
              </a:lnSpc>
            </a:pPr>
            <a:r>
              <a:rPr lang="pt-BR" altLang="x-none" sz="2000" dirty="0"/>
              <a:t>XI. Reposição do capital fixo</a:t>
            </a:r>
          </a:p>
          <a:p>
            <a:pPr eaLnBrk="1" hangingPunct="1">
              <a:lnSpc>
                <a:spcPct val="80000"/>
              </a:lnSpc>
            </a:pPr>
            <a:r>
              <a:rPr lang="pt-BR" altLang="x-none" sz="2000" dirty="0"/>
              <a:t>XII. A reprodução do material monetário</a:t>
            </a:r>
          </a:p>
          <a:p>
            <a:pPr eaLnBrk="1" hangingPunct="1">
              <a:lnSpc>
                <a:spcPct val="80000"/>
              </a:lnSpc>
            </a:pPr>
            <a:r>
              <a:rPr lang="pt-BR" altLang="x-none" sz="2000" dirty="0"/>
              <a:t>XIII. A teoria da reprodução de </a:t>
            </a:r>
            <a:r>
              <a:rPr lang="pt-BR" altLang="x-none" sz="2000" dirty="0" err="1"/>
              <a:t>Destutt</a:t>
            </a:r>
            <a:r>
              <a:rPr lang="pt-BR" altLang="x-none" sz="2000" dirty="0"/>
              <a:t> de Tracy</a:t>
            </a:r>
          </a:p>
          <a:p>
            <a:pPr eaLnBrk="1" hangingPunct="1">
              <a:lnSpc>
                <a:spcPct val="80000"/>
              </a:lnSpc>
            </a:pPr>
            <a:endParaRPr lang="pt-BR" altLang="x-none" sz="2000" dirty="0"/>
          </a:p>
          <a:p>
            <a:pPr eaLnBrk="1" hangingPunct="1">
              <a:lnSpc>
                <a:spcPct val="80000"/>
              </a:lnSpc>
            </a:pPr>
            <a:endParaRPr lang="pt-BR" altLang="x-none" sz="2000" dirty="0"/>
          </a:p>
          <a:p>
            <a:pPr eaLnBrk="1" hangingPunct="1">
              <a:lnSpc>
                <a:spcPct val="80000"/>
              </a:lnSpc>
            </a:pPr>
            <a:endParaRPr lang="pt-BR" altLang="x-none" sz="2000" dirty="0"/>
          </a:p>
          <a:p>
            <a:pPr eaLnBrk="1" hangingPunct="1">
              <a:lnSpc>
                <a:spcPct val="80000"/>
              </a:lnSpc>
            </a:pPr>
            <a:endParaRPr lang="pt-BR" altLang="x-none" sz="2000" dirty="0"/>
          </a:p>
          <a:p>
            <a:pPr eaLnBrk="1" hangingPunct="1">
              <a:lnSpc>
                <a:spcPct val="80000"/>
              </a:lnSpc>
            </a:pPr>
            <a:endParaRPr lang="pt-BR" altLang="x-none" sz="2000" dirty="0"/>
          </a:p>
        </p:txBody>
      </p:sp>
    </p:spTree>
    <p:extLst>
      <p:ext uri="{BB962C8B-B14F-4D97-AF65-F5344CB8AC3E}">
        <p14:creationId xmlns:p14="http://schemas.microsoft.com/office/powerpoint/2010/main" val="13916216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re 1">
                <a:extLst>
                  <a:ext uri="{FF2B5EF4-FFF2-40B4-BE49-F238E27FC236}">
                    <a16:creationId xmlns:a16="http://schemas.microsoft.com/office/drawing/2014/main" xmlns="" id="{22C61D02-8F92-5240-8324-EBDE38A95469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x-none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sSub>
                            <m:sSubPr>
                              <m:ctrlPr>
                                <a:rPr lang="fr-FR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𝑣𝑐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x-none" dirty="0"/>
              </a:p>
            </p:txBody>
          </p:sp>
        </mc:Choice>
        <mc:Fallback xmlns="">
          <p:sp>
            <p:nvSpPr>
              <p:cNvPr id="2" name="Titre 1">
                <a:extLst>
                  <a:ext uri="{FF2B5EF4-FFF2-40B4-BE49-F238E27FC236}">
                    <a16:creationId xmlns:a16="http://schemas.microsoft.com/office/drawing/2014/main" id="{22C61D02-8F92-5240-8324-EBDE38A9546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4808" b="-7692"/>
                </a:stretch>
              </a:blipFill>
            </p:spPr>
            <p:txBody>
              <a:bodyPr/>
              <a:lstStyle/>
              <a:p>
                <a:r>
                  <a:rPr lang="fr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C0470CE1-F22B-4C49-B4B0-80621F1A0E1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x-none" dirty="0"/>
                  <a:t>Qual foi o montante de valor das mercadorias que circularam entre departamentos e subdepartamentos?</a:t>
                </a:r>
              </a:p>
              <a:p>
                <a:r>
                  <a:rPr lang="x-none" dirty="0"/>
                  <a:t>Qual foi a quantidade de dinheiro capaz de efetuar a circulação daquele montante?</a:t>
                </a:r>
              </a:p>
              <a:p>
                <a:r>
                  <a:rPr lang="x-none" dirty="0"/>
                  <a:t>Qual foi a velocidade de circulação do dinheiro?</a:t>
                </a:r>
              </a:p>
              <a:p>
                <a:endParaRPr lang="x-none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x-none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sSub>
                          <m:sSubPr>
                            <m:ctrlPr>
                              <a:rPr lang="fr-F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𝑣𝑐</m:t>
                            </m:r>
                          </m:sub>
                        </m:sSub>
                      </m:den>
                    </m:f>
                  </m:oMath>
                </a14:m>
                <a:r>
                  <a:rPr lang="x-none" dirty="0"/>
                  <a:t> 		</a:t>
                </a:r>
                <a14:m>
                  <m:oMath xmlns:m="http://schemas.openxmlformats.org/officeDocument/2006/math">
                    <m:r>
                      <a:rPr lang="fr-FR" b="0" i="1" smtClean="0">
                        <a:latin typeface="Cambria Math" panose="02040503050406030204" pitchFamily="18" charset="0"/>
                      </a:rPr>
                      <m:t>2160=</m:t>
                    </m:r>
                    <m:f>
                      <m:fPr>
                        <m:ctrlPr>
                          <a:rPr lang="fr-FR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4320</m:t>
                        </m:r>
                      </m:num>
                      <m:den>
                        <m:sSub>
                          <m:sSubPr>
                            <m:ctrlPr>
                              <a:rPr lang="fr-FR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𝑣𝑐</m:t>
                            </m:r>
                          </m:sub>
                        </m:sSub>
                      </m:den>
                    </m:f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  <m:sSub>
                      <m:sSubPr>
                        <m:ctrlPr>
                          <a:rPr lang="fr-FR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𝑣𝑐</m:t>
                        </m:r>
                      </m:sub>
                    </m:sSub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</m:oMath>
                </a14:m>
                <a:endParaRPr lang="x-none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C0470CE1-F22B-4C49-B4B0-80621F1A0E1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87" t="-2332"/>
                </a:stretch>
              </a:blipFill>
            </p:spPr>
            <p:txBody>
              <a:bodyPr/>
              <a:lstStyle/>
              <a:p>
                <a:r>
                  <a:rPr lang="fr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xmlns="" id="{02F4D11D-0A13-0947-A41E-EF3D2C546D9E}"/>
              </a:ext>
            </a:extLst>
          </p:cNvPr>
          <p:cNvCxnSpPr/>
          <p:nvPr/>
        </p:nvCxnSpPr>
        <p:spPr>
          <a:xfrm>
            <a:off x="4729655" y="4960883"/>
            <a:ext cx="80929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27364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779F318-EF63-CF43-9F30-DD151B978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x-none" sz="3600" dirty="0"/>
              <a:t>Resultados da realização do balanço = pressupostos da reprodução são repostos pela circulação do produto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1A77D498-7764-9843-A930-8CC592699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x-none" dirty="0"/>
          </a:p>
          <a:p>
            <a:pPr marL="0" indent="0" algn="ctr">
              <a:buNone/>
            </a:pPr>
            <a:r>
              <a:rPr lang="x-none" b="1" dirty="0"/>
              <a:t>Resultados gerais</a:t>
            </a:r>
          </a:p>
          <a:p>
            <a:pPr marL="0" indent="0" algn="ctr">
              <a:buNone/>
            </a:pPr>
            <a:r>
              <a:rPr lang="x-none" i="1" dirty="0"/>
              <a:t>Refluxo do dinheiro: </a:t>
            </a:r>
            <a:r>
              <a:rPr lang="x-none" dirty="0"/>
              <a:t>Todo o capital variável pago à FT voltou às mãos da classe capitalista. O mesmo ocorreu com seu fundo de consumo. Todo o dinheiro lançado na circulação voltou ao ponto de partida</a:t>
            </a:r>
          </a:p>
          <a:p>
            <a:pPr marL="0" indent="0" algn="ctr">
              <a:buNone/>
            </a:pPr>
            <a:r>
              <a:rPr lang="x-none" i="1" dirty="0"/>
              <a:t>Reposição do capital constante consumido: </a:t>
            </a:r>
            <a:r>
              <a:rPr lang="x-none" dirty="0"/>
              <a:t>Todo o capital constante consumido foi reposto</a:t>
            </a:r>
          </a:p>
          <a:p>
            <a:pPr marL="0" indent="0" algn="ctr">
              <a:buNone/>
            </a:pPr>
            <a:r>
              <a:rPr lang="x-none" i="1" dirty="0"/>
              <a:t>Reprodução das classes e das relações de classe: </a:t>
            </a:r>
            <a:r>
              <a:rPr lang="x-none" dirty="0"/>
              <a:t>A classe capitalista realizou o seu consumo em M</a:t>
            </a:r>
            <a:r>
              <a:rPr lang="x-none" baseline="-25000" dirty="0"/>
              <a:t>n</a:t>
            </a:r>
            <a:r>
              <a:rPr lang="x-none" dirty="0"/>
              <a:t> e M</a:t>
            </a:r>
            <a:r>
              <a:rPr lang="x-none" baseline="-25000" dirty="0"/>
              <a:t>x</a:t>
            </a:r>
            <a:r>
              <a:rPr lang="x-none" dirty="0"/>
              <a:t>. Os trabalhadores realizaram seu consumo em M</a:t>
            </a:r>
            <a:r>
              <a:rPr lang="x-none" baseline="-25000" dirty="0"/>
              <a:t>n </a:t>
            </a:r>
            <a:r>
              <a:rPr lang="x-none" dirty="0"/>
              <a:t> e dependem de nova venda de sua FT</a:t>
            </a:r>
          </a:p>
          <a:p>
            <a:pPr marL="0" indent="0" algn="ctr">
              <a:buNone/>
            </a:pPr>
            <a:r>
              <a:rPr lang="x-none" dirty="0"/>
              <a:t>Todo o sistema está pronto para a reprodução do ano produtivo e mais um round de exploração da força de trabalho</a:t>
            </a:r>
          </a:p>
          <a:p>
            <a:pPr marL="0" indent="0">
              <a:buNone/>
            </a:pP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3525950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E3AC35A-EA82-F547-B6F3-CF31E1A92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x-none" dirty="0"/>
              <a:t>Referências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EE7B8B95-CADF-D942-A061-E3588F7A0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x-none" dirty="0"/>
          </a:p>
          <a:p>
            <a:pPr marL="0" indent="0">
              <a:buNone/>
            </a:pPr>
            <a:r>
              <a:rPr lang="x-none" dirty="0"/>
              <a:t>Marx, K. </a:t>
            </a:r>
            <a:r>
              <a:rPr lang="x-none" i="1" dirty="0"/>
              <a:t>O Capital, Crítica da Economia Política</a:t>
            </a:r>
            <a:r>
              <a:rPr lang="x-none" dirty="0"/>
              <a:t>, Livro II, capítulo XX. São Paulo: Abril S.A. Cultural, 1985, 291-356.</a:t>
            </a:r>
          </a:p>
        </p:txBody>
      </p:sp>
    </p:spTree>
    <p:extLst>
      <p:ext uri="{BB962C8B-B14F-4D97-AF65-F5344CB8AC3E}">
        <p14:creationId xmlns:p14="http://schemas.microsoft.com/office/powerpoint/2010/main" val="2913278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xmlns="" id="{345DD23C-B28E-EE42-B48E-7DE289F63D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err="1"/>
              <a:t>Introdução</a:t>
            </a:r>
            <a:endParaRPr lang="en-US" dirty="0"/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xmlns="" id="{2284358F-EF80-8944-9117-A9C0C1CE5E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pt-BR" altLang="x-none" sz="1800" dirty="0"/>
              <a:t>Capítulo XVIII. Introdução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t-BR" altLang="x-none" sz="1800" dirty="0"/>
              <a:t>O objeto da investigação.</a:t>
            </a:r>
          </a:p>
          <a:p>
            <a:pPr marL="711200" indent="-711200">
              <a:lnSpc>
                <a:spcPct val="80000"/>
              </a:lnSpc>
              <a:buNone/>
            </a:pPr>
            <a:r>
              <a:rPr lang="pt-BR" altLang="x-none" sz="1800" dirty="0"/>
              <a:t>Distinção entre </a:t>
            </a:r>
            <a:r>
              <a:rPr lang="pt-BR" altLang="x-none" sz="1800" dirty="0">
                <a:solidFill>
                  <a:srgbClr val="FF3300"/>
                </a:solidFill>
              </a:rPr>
              <a:t>processo direto de produção</a:t>
            </a:r>
            <a:r>
              <a:rPr lang="pt-BR" altLang="x-none" sz="1800" dirty="0"/>
              <a:t> (Livro </a:t>
            </a:r>
            <a:r>
              <a:rPr lang="pt-BR" altLang="x-none" sz="1800" dirty="0" err="1"/>
              <a:t>I</a:t>
            </a:r>
            <a:r>
              <a:rPr lang="pt-BR" altLang="x-none" sz="1800" dirty="0"/>
              <a:t>: processo de trabalho + processo de valorização) cujo resultado são mercadorias prenhas de mais valia e cujas mudanças formais na circulação são assumidas (apenas compra e venda da força de trabalho foi aprofundada enquanto condição fundamental da produção capitalista)...</a:t>
            </a:r>
          </a:p>
          <a:p>
            <a:pPr marL="711200" indent="-711200">
              <a:lnSpc>
                <a:spcPct val="80000"/>
              </a:lnSpc>
              <a:buNone/>
            </a:pPr>
            <a:r>
              <a:rPr lang="pt-BR" altLang="x-none" sz="1800" dirty="0"/>
              <a:t>e </a:t>
            </a:r>
            <a:r>
              <a:rPr lang="pt-BR" altLang="x-none" sz="1800" dirty="0">
                <a:solidFill>
                  <a:srgbClr val="FF3300"/>
                </a:solidFill>
              </a:rPr>
              <a:t>processo de reprodução individual </a:t>
            </a:r>
            <a:r>
              <a:rPr lang="pt-BR" altLang="x-none" sz="1800" dirty="0"/>
              <a:t>(Livro II) que inclui processo direto de produção mais duas fases da circulação (Seção </a:t>
            </a:r>
            <a:r>
              <a:rPr lang="pt-BR" altLang="x-none" sz="1800" dirty="0" err="1"/>
              <a:t>I</a:t>
            </a:r>
            <a:r>
              <a:rPr lang="pt-BR" altLang="x-none" sz="1800" dirty="0"/>
              <a:t>: formas que o capital assume no seu ciclo e os diferentes  ciclos; Seção II: a rotação do capital e divisão do capital nas várias formas em que necessita existir simultaneamente). Partes </a:t>
            </a:r>
            <a:r>
              <a:rPr lang="pt-BR" altLang="x-none" sz="1800" dirty="0" err="1"/>
              <a:t>I</a:t>
            </a:r>
            <a:r>
              <a:rPr lang="pt-BR" altLang="x-none" sz="1800" dirty="0"/>
              <a:t> e II estudam capital individual.</a:t>
            </a:r>
          </a:p>
          <a:p>
            <a:pPr marL="711200" indent="-711200">
              <a:lnSpc>
                <a:spcPct val="80000"/>
              </a:lnSpc>
              <a:buNone/>
            </a:pPr>
            <a:r>
              <a:rPr lang="pt-BR" altLang="x-none" sz="1800" dirty="0"/>
              <a:t>Mas circuitos se interligam, se completam. Essa interligação é o movimento do capital social total, estudado na Seção III sobre o .... </a:t>
            </a:r>
          </a:p>
          <a:p>
            <a:pPr marL="711200" indent="-711200">
              <a:lnSpc>
                <a:spcPct val="80000"/>
              </a:lnSpc>
              <a:buNone/>
            </a:pPr>
            <a:r>
              <a:rPr lang="pt-BR" altLang="x-none" sz="1800" dirty="0">
                <a:solidFill>
                  <a:srgbClr val="FF3300"/>
                </a:solidFill>
              </a:rPr>
              <a:t>processo de reprodução agregado</a:t>
            </a:r>
            <a:r>
              <a:rPr lang="pt-BR" altLang="x-none" sz="1800" dirty="0"/>
              <a:t>, o estudo do processo de reprodução do capital social total entendido como a totalidade dos movimentos dos capitais individuais</a:t>
            </a:r>
          </a:p>
          <a:p>
            <a:pPr marL="711200" indent="-711200">
              <a:lnSpc>
                <a:spcPct val="80000"/>
              </a:lnSpc>
            </a:pPr>
            <a:endParaRPr lang="pt-BR" altLang="x-none" sz="1800" dirty="0"/>
          </a:p>
          <a:p>
            <a:pPr marL="711200" indent="-711200">
              <a:lnSpc>
                <a:spcPct val="80000"/>
              </a:lnSpc>
              <a:buNone/>
            </a:pPr>
            <a:endParaRPr lang="pt-BR" altLang="x-none" sz="1800" dirty="0"/>
          </a:p>
        </p:txBody>
      </p:sp>
    </p:spTree>
    <p:extLst>
      <p:ext uri="{BB962C8B-B14F-4D97-AF65-F5344CB8AC3E}">
        <p14:creationId xmlns:p14="http://schemas.microsoft.com/office/powerpoint/2010/main" val="4188665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xmlns="" id="{0985EA85-DCA4-F240-924E-2988FFB55C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106323"/>
          </a:xfrm>
        </p:spPr>
        <p:txBody>
          <a:bodyPr/>
          <a:lstStyle/>
          <a:p>
            <a:pPr algn="ctr" eaLnBrk="1" hangingPunct="1"/>
            <a:r>
              <a:rPr lang="pt-BR" altLang="x-none" dirty="0"/>
              <a:t>Formulação da questão</a:t>
            </a:r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xmlns="" id="{E263DCE9-AB93-2240-A8BC-50101EBEAC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597572"/>
            <a:ext cx="10515600" cy="489530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pt-BR" altLang="x-none" dirty="0"/>
              <a:t>Ciclo do capital mercadoria é o único que apresenta todo o produto social a ser circulado no início do ciclo. Por isso, o estudo da reprodução do capital social total tem como referência o ciclo do capital mercadoria. </a:t>
            </a:r>
            <a:r>
              <a:rPr lang="pt-BR" altLang="x-none" b="1" dirty="0"/>
              <a:t>O ponto de partida da análise é, portanto a realização de M</a:t>
            </a:r>
            <a:r>
              <a:rPr lang="ja-JP" altLang="pt-BR" b="1"/>
              <a:t>’</a:t>
            </a:r>
            <a:r>
              <a:rPr lang="pt-BR" altLang="ja-JP" b="1" dirty="0"/>
              <a:t>=</a:t>
            </a:r>
            <a:r>
              <a:rPr lang="pt-BR" altLang="ja-JP" b="1" dirty="0" err="1"/>
              <a:t>M+m</a:t>
            </a:r>
            <a:r>
              <a:rPr lang="pt-BR" altLang="ja-JP" dirty="0"/>
              <a:t>, </a:t>
            </a:r>
            <a:r>
              <a:rPr lang="x-none" dirty="0"/>
              <a:t>porque</a:t>
            </a:r>
          </a:p>
          <a:p>
            <a:pPr>
              <a:lnSpc>
                <a:spcPct val="80000"/>
              </a:lnSpc>
            </a:pPr>
            <a:r>
              <a:rPr lang="x-none" dirty="0"/>
              <a:t>« M+m compreende tanto o valor-capital constante e variável como a mais valia. Seu movimento abrange, por isso, tanto o consumo individual como o produtivo » (291)</a:t>
            </a:r>
            <a:r>
              <a:rPr lang="pt-BR" dirty="0"/>
              <a:t>. </a:t>
            </a:r>
            <a:r>
              <a:rPr lang="pt-BR" altLang="x-none" dirty="0"/>
              <a:t>M</a:t>
            </a:r>
            <a:r>
              <a:rPr lang="ja-JP" altLang="pt-BR"/>
              <a:t>’</a:t>
            </a:r>
            <a:r>
              <a:rPr lang="pt-BR" altLang="ja-JP" dirty="0"/>
              <a:t> inclui </a:t>
            </a:r>
            <a:r>
              <a:rPr lang="pt-BR" altLang="ja-JP" i="1" dirty="0" err="1"/>
              <a:t>c</a:t>
            </a:r>
            <a:r>
              <a:rPr lang="pt-BR" altLang="ja-JP" dirty="0"/>
              <a:t>, </a:t>
            </a:r>
            <a:r>
              <a:rPr lang="pt-BR" altLang="ja-JP" i="1" dirty="0" err="1"/>
              <a:t>v</a:t>
            </a:r>
            <a:r>
              <a:rPr lang="pt-BR" altLang="ja-JP" dirty="0"/>
              <a:t> e </a:t>
            </a:r>
            <a:r>
              <a:rPr lang="pt-BR" altLang="ja-JP" i="1" dirty="0"/>
              <a:t>m</a:t>
            </a:r>
            <a:r>
              <a:rPr lang="pt-BR" altLang="ja-JP" dirty="0"/>
              <a:t> e, portanto, reposição do capital e consumo individual dos trabalhadores e capitalistas</a:t>
            </a:r>
          </a:p>
          <a:p>
            <a:pPr eaLnBrk="1" hangingPunct="1">
              <a:lnSpc>
                <a:spcPct val="80000"/>
              </a:lnSpc>
            </a:pPr>
            <a:r>
              <a:rPr lang="pt-BR" altLang="x-none" b="1" dirty="0"/>
              <a:t>Questão: </a:t>
            </a:r>
            <a:r>
              <a:rPr lang="pt-BR" altLang="x-none" dirty="0"/>
              <a:t>como o capital consumido é reposto e como essa reposição se interliga com o consumo da mais valia pelos capitalistas e do salário pelos trabalhadores?</a:t>
            </a:r>
          </a:p>
        </p:txBody>
      </p:sp>
    </p:spTree>
    <p:extLst>
      <p:ext uri="{BB962C8B-B14F-4D97-AF65-F5344CB8AC3E}">
        <p14:creationId xmlns:p14="http://schemas.microsoft.com/office/powerpoint/2010/main" val="132240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B04B79C-673A-004D-917A-3FA0163D2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x-none" dirty="0"/>
              <a:t>Reprodução em valor e em valor de uso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F62A4A5-89C5-7646-93D6-372F932A0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90485"/>
          </a:xfrm>
        </p:spPr>
        <p:txBody>
          <a:bodyPr>
            <a:normAutofit/>
          </a:bodyPr>
          <a:lstStyle/>
          <a:p>
            <a:r>
              <a:rPr lang="fr-FR" dirty="0"/>
              <a:t>N</a:t>
            </a:r>
            <a:r>
              <a:rPr lang="x-none" dirty="0"/>
              <a:t>a análise da reprodução do capital individual era indiferente o que ele produzia e o quantum de valor que representava seu capital mercadoria</a:t>
            </a:r>
          </a:p>
          <a:p>
            <a:r>
              <a:rPr lang="x-none" dirty="0"/>
              <a:t>Na reprodução do capital social total o produto anual deve conter </a:t>
            </a:r>
            <a:r>
              <a:rPr lang="x-none" b="1" dirty="0"/>
              <a:t>valores de uso </a:t>
            </a:r>
            <a:r>
              <a:rPr lang="x-none" dirty="0"/>
              <a:t>capazes de repor o capital consumido assim como valores de uso adequados ao consumo individual dos trabalhadores e capitalistas</a:t>
            </a:r>
          </a:p>
          <a:p>
            <a:r>
              <a:rPr lang="x-none" dirty="0"/>
              <a:t>Como essa reposição dos valores de uso adequados à reprodução produtiva e individual </a:t>
            </a:r>
            <a:r>
              <a:rPr lang="pt-BR" altLang="x-none" dirty="0"/>
              <a:t>se realiza através do intercâmbio de </a:t>
            </a:r>
            <a:r>
              <a:rPr lang="pt-BR" altLang="x-none" b="1" dirty="0"/>
              <a:t>valores</a:t>
            </a:r>
            <a:r>
              <a:rPr lang="pt-BR" altLang="x-none" dirty="0"/>
              <a:t> deve haver uma </a:t>
            </a:r>
            <a:r>
              <a:rPr lang="x-none" dirty="0"/>
              <a:t>correspondência de </a:t>
            </a:r>
            <a:r>
              <a:rPr lang="x-none" b="1" dirty="0"/>
              <a:t>valor</a:t>
            </a:r>
            <a:r>
              <a:rPr lang="x-none" dirty="0"/>
              <a:t> com os MP consumidos e com a massa salarial paga e a renda capitalista oriunda da mais valia</a:t>
            </a:r>
          </a:p>
        </p:txBody>
      </p:sp>
    </p:spTree>
    <p:extLst>
      <p:ext uri="{BB962C8B-B14F-4D97-AF65-F5344CB8AC3E}">
        <p14:creationId xmlns:p14="http://schemas.microsoft.com/office/powerpoint/2010/main" val="4197316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xmlns="" id="{B768B30D-5AE6-DD42-9FE3-F223C05EE19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549275"/>
            <a:ext cx="7772400" cy="1366838"/>
          </a:xfrm>
        </p:spPr>
        <p:txBody>
          <a:bodyPr/>
          <a:lstStyle/>
          <a:p>
            <a:pPr eaLnBrk="1" hangingPunct="1">
              <a:defRPr/>
            </a:pPr>
            <a:r>
              <a:rPr lang="pt-BR" sz="4000" dirty="0"/>
              <a:t>Ciclo do capital individual e movimento do capital social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xmlns="" id="{8B2FC3DA-2597-0343-A2D4-018FDDF7B02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063751" y="1776247"/>
            <a:ext cx="8208963" cy="4908331"/>
          </a:xfrm>
        </p:spPr>
        <p:txBody>
          <a:bodyPr>
            <a:normAutofit fontScale="77500" lnSpcReduction="20000"/>
          </a:bodyPr>
          <a:lstStyle/>
          <a:p>
            <a:pPr algn="l" eaLnBrk="1" hangingPunct="1">
              <a:lnSpc>
                <a:spcPct val="80000"/>
              </a:lnSpc>
            </a:pPr>
            <a:r>
              <a:rPr lang="pt-BR" altLang="x-none" sz="2800" dirty="0"/>
              <a:t>-Movimento do capital social = ciclo dos capitais individuais em conjunto</a:t>
            </a:r>
          </a:p>
          <a:p>
            <a:pPr algn="l" eaLnBrk="1" hangingPunct="1">
              <a:lnSpc>
                <a:spcPct val="80000"/>
              </a:lnSpc>
            </a:pPr>
            <a:r>
              <a:rPr lang="pt-BR" altLang="x-none" sz="2800" dirty="0"/>
              <a:t>-Metamorfose do capital individual é um elo de uma série de metamorfoses do capital social</a:t>
            </a:r>
          </a:p>
          <a:p>
            <a:pPr algn="l" eaLnBrk="1" hangingPunct="1">
              <a:lnSpc>
                <a:spcPct val="80000"/>
              </a:lnSpc>
            </a:pPr>
            <a:r>
              <a:rPr lang="pt-BR" altLang="x-none" sz="2800" dirty="0"/>
              <a:t>-Circulação geral de mercadorias: circulação capitalista de mercadorias + circulação simples de mercadorias</a:t>
            </a:r>
          </a:p>
          <a:p>
            <a:pPr algn="l" eaLnBrk="1" hangingPunct="1">
              <a:lnSpc>
                <a:spcPct val="80000"/>
              </a:lnSpc>
            </a:pPr>
            <a:r>
              <a:rPr lang="pt-BR" altLang="x-none" sz="2800" dirty="0"/>
              <a:t>-Circulação capitalista de mercadorias e circulação simples se interconectam. Essa interconexão se revela em que ....</a:t>
            </a:r>
          </a:p>
          <a:p>
            <a:pPr algn="l" eaLnBrk="1" hangingPunct="1">
              <a:lnSpc>
                <a:spcPct val="80000"/>
              </a:lnSpc>
            </a:pPr>
            <a:r>
              <a:rPr lang="pt-BR" altLang="x-none" sz="2800" dirty="0"/>
              <a:t>-Capital variável adiantado como capital dinheiro na compra de FT funciona como renda nas mãos do trabalhador:</a:t>
            </a:r>
          </a:p>
          <a:p>
            <a:pPr>
              <a:lnSpc>
                <a:spcPct val="80000"/>
              </a:lnSpc>
            </a:pPr>
            <a:r>
              <a:rPr lang="pt-BR" altLang="x-none" sz="2800" dirty="0"/>
              <a:t>Trabalhador vende FT para comprar M</a:t>
            </a:r>
            <a:r>
              <a:rPr lang="pt-BR" altLang="x-none" sz="2800" baseline="-25000" dirty="0"/>
              <a:t>n </a:t>
            </a:r>
          </a:p>
          <a:p>
            <a:pPr>
              <a:lnSpc>
                <a:spcPct val="80000"/>
              </a:lnSpc>
            </a:pPr>
            <a:r>
              <a:rPr lang="pt-BR" altLang="x-none" sz="2800" dirty="0"/>
              <a:t>FT – </a:t>
            </a:r>
            <a:r>
              <a:rPr lang="pt-BR" altLang="x-none" sz="2800" dirty="0" err="1"/>
              <a:t>D</a:t>
            </a:r>
            <a:r>
              <a:rPr lang="pt-BR" altLang="x-none" sz="2800" dirty="0"/>
              <a:t> – M</a:t>
            </a:r>
            <a:r>
              <a:rPr lang="pt-BR" altLang="x-none" sz="2800" baseline="-25000" dirty="0"/>
              <a:t>n </a:t>
            </a:r>
          </a:p>
          <a:p>
            <a:pPr algn="l">
              <a:lnSpc>
                <a:spcPct val="80000"/>
              </a:lnSpc>
            </a:pPr>
            <a:r>
              <a:rPr lang="pt-BR" altLang="x-none" sz="2800" dirty="0"/>
              <a:t>-De um lado trabalhador vende FT para para comprar, de outro capitalista usa FT para obter mais valia</a:t>
            </a:r>
          </a:p>
          <a:p>
            <a:pPr algn="l">
              <a:lnSpc>
                <a:spcPct val="80000"/>
              </a:lnSpc>
            </a:pPr>
            <a:r>
              <a:rPr lang="pt-BR" altLang="x-none" sz="2800" dirty="0"/>
              <a:t>-Capitalista também vende para comprar, mas vende o que não lhe custa trabalho (mais valia)</a:t>
            </a:r>
          </a:p>
          <a:p>
            <a:pPr eaLnBrk="1" hangingPunct="1">
              <a:lnSpc>
                <a:spcPct val="80000"/>
              </a:lnSpc>
            </a:pPr>
            <a:r>
              <a:rPr lang="pt-BR" altLang="x-none" sz="2800" dirty="0"/>
              <a:t>m – </a:t>
            </a:r>
            <a:r>
              <a:rPr lang="pt-BR" altLang="x-none" sz="2800" dirty="0" err="1"/>
              <a:t>d</a:t>
            </a:r>
            <a:r>
              <a:rPr lang="pt-BR" altLang="x-none" sz="2800" dirty="0"/>
              <a:t> – M</a:t>
            </a:r>
            <a:r>
              <a:rPr lang="pt-BR" altLang="x-none" sz="2800" baseline="-25000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877476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90617818-72A3-1D42-A03B-8EBB27A896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885607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pt-BR" sz="3600" dirty="0"/>
              <a:t>Reprodução simples no Ciclo do capital mercadoria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910E6C4A-3CAD-A54F-A750-DDE617A54A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81451" y="1250732"/>
            <a:ext cx="8713788" cy="5368268"/>
          </a:xfrm>
          <a:solidFill>
            <a:schemeClr val="bg1"/>
          </a:solidFill>
          <a:ln>
            <a:solidFill>
              <a:schemeClr val="hlink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lvl="2" eaLnBrk="1" hangingPunct="1">
              <a:buFontTx/>
              <a:buNone/>
            </a:pPr>
            <a:r>
              <a:rPr lang="pt-BR" altLang="x-none" sz="2800" dirty="0"/>
              <a:t>					 </a:t>
            </a:r>
            <a:r>
              <a:rPr lang="pt-BR" altLang="x-none" sz="1900" dirty="0">
                <a:highlight>
                  <a:srgbClr val="00FFFF"/>
                </a:highlight>
              </a:rPr>
              <a:t>FT– </a:t>
            </a:r>
            <a:r>
              <a:rPr lang="pt-BR" altLang="x-none" sz="1900" dirty="0" err="1">
                <a:highlight>
                  <a:srgbClr val="00FFFF"/>
                </a:highlight>
              </a:rPr>
              <a:t>D</a:t>
            </a:r>
            <a:r>
              <a:rPr lang="pt-BR" altLang="x-none" sz="1900" dirty="0">
                <a:highlight>
                  <a:srgbClr val="00FFFF"/>
                </a:highlight>
              </a:rPr>
              <a:t> – M</a:t>
            </a:r>
            <a:r>
              <a:rPr lang="pt-BR" altLang="x-none" sz="1900" baseline="-25000" dirty="0">
                <a:highlight>
                  <a:srgbClr val="00FFFF"/>
                </a:highlight>
              </a:rPr>
              <a:t>n</a:t>
            </a:r>
            <a:r>
              <a:rPr lang="pt-BR" altLang="x-none" baseline="-25000" dirty="0"/>
              <a:t>						</a:t>
            </a:r>
            <a:r>
              <a:rPr lang="pt-BR" altLang="x-none" sz="2800" i="1" dirty="0" err="1">
                <a:highlight>
                  <a:srgbClr val="FFFF00"/>
                </a:highlight>
              </a:rPr>
              <a:t>D</a:t>
            </a:r>
            <a:r>
              <a:rPr lang="pt-BR" altLang="x-none" sz="2800" i="1" dirty="0">
                <a:highlight>
                  <a:srgbClr val="FFFF00"/>
                </a:highlight>
              </a:rPr>
              <a:t> – M</a:t>
            </a:r>
            <a:r>
              <a:rPr lang="pt-BR" altLang="x-none" sz="2800" dirty="0">
                <a:highlight>
                  <a:srgbClr val="FFFF00"/>
                </a:highlight>
                <a:cs typeface="Arial" panose="020B0604020202020204" pitchFamily="34" charset="0"/>
              </a:rPr>
              <a:t>{</a:t>
            </a:r>
            <a:r>
              <a:rPr lang="pt-BR" altLang="x-none" sz="2800" i="1" dirty="0">
                <a:highlight>
                  <a:srgbClr val="FFFF00"/>
                </a:highlight>
              </a:rPr>
              <a:t> </a:t>
            </a:r>
            <a:r>
              <a:rPr lang="pt-BR" altLang="x-none" sz="2800" b="1" i="1" dirty="0">
                <a:highlight>
                  <a:srgbClr val="FFFF00"/>
                </a:highlight>
              </a:rPr>
              <a:t>. . .</a:t>
            </a:r>
            <a:r>
              <a:rPr lang="pt-BR" altLang="x-none" sz="2800" i="1" dirty="0">
                <a:highlight>
                  <a:srgbClr val="FFFF00"/>
                </a:highlight>
              </a:rPr>
              <a:t> </a:t>
            </a:r>
            <a:r>
              <a:rPr lang="en-US" altLang="x-none" sz="2800" i="1" dirty="0">
                <a:highlight>
                  <a:srgbClr val="FFFF00"/>
                </a:highlight>
              </a:rPr>
              <a:t>P</a:t>
            </a:r>
            <a:r>
              <a:rPr lang="en-US" altLang="x-none" sz="2800" b="1" i="1" dirty="0">
                <a:highlight>
                  <a:srgbClr val="FFFF00"/>
                </a:highlight>
              </a:rPr>
              <a:t> . . .M</a:t>
            </a:r>
            <a:r>
              <a:rPr lang="en-US" altLang="en-US" sz="2800" b="1" i="1" dirty="0">
                <a:highlight>
                  <a:srgbClr val="FFFF00"/>
                </a:highlight>
              </a:rPr>
              <a:t>’</a:t>
            </a:r>
            <a:endParaRPr lang="en-US" altLang="x-none" sz="2800" b="1" i="1" dirty="0">
              <a:highlight>
                <a:srgbClr val="FFFF00"/>
              </a:highlight>
            </a:endParaRPr>
          </a:p>
          <a:p>
            <a:pPr marL="0" indent="0" eaLnBrk="1" hangingPunct="1">
              <a:lnSpc>
                <a:spcPct val="60000"/>
              </a:lnSpc>
              <a:buNone/>
            </a:pPr>
            <a:r>
              <a:rPr lang="en-US" altLang="x-none" b="1" i="1" dirty="0"/>
              <a:t>		</a:t>
            </a:r>
            <a:r>
              <a:rPr lang="en-US" altLang="x-none" b="1" i="1" dirty="0">
                <a:highlight>
                  <a:srgbClr val="FFFF00"/>
                </a:highlight>
              </a:rPr>
              <a:t>M</a:t>
            </a:r>
            <a:r>
              <a:rPr lang="en-US" altLang="en-US" b="1" i="1" dirty="0">
                <a:highlight>
                  <a:srgbClr val="FFFF00"/>
                </a:highlight>
              </a:rPr>
              <a:t>’</a:t>
            </a:r>
            <a:r>
              <a:rPr lang="en-US" altLang="ja-JP" i="1" dirty="0">
                <a:highlight>
                  <a:srgbClr val="FFFF00"/>
                </a:highlight>
              </a:rPr>
              <a:t> – D</a:t>
            </a:r>
            <a:r>
              <a:rPr lang="en-US" altLang="en-US" i="1" dirty="0">
                <a:highlight>
                  <a:srgbClr val="FFFF00"/>
                </a:highlight>
              </a:rPr>
              <a:t>’</a:t>
            </a:r>
            <a:r>
              <a:rPr lang="en-US" altLang="ja-JP" i="1" dirty="0">
                <a:highlight>
                  <a:srgbClr val="FFFF00"/>
                </a:highlight>
              </a:rPr>
              <a:t> </a:t>
            </a:r>
            <a:r>
              <a:rPr lang="pt-BR" altLang="ja-JP" dirty="0">
                <a:sym typeface="Symbol" pitchFamily="2" charset="2"/>
              </a:rPr>
              <a:t>	+	 </a:t>
            </a:r>
            <a:r>
              <a:rPr lang="pt-BR" altLang="ja-JP" sz="1900" dirty="0">
                <a:sym typeface="Symbol" pitchFamily="2" charset="2"/>
              </a:rPr>
              <a:t>MP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x-none" dirty="0"/>
              <a:t>				           </a:t>
            </a:r>
            <a:r>
              <a:rPr lang="pt-BR" altLang="x-none" i="1" dirty="0" err="1">
                <a:highlight>
                  <a:srgbClr val="C0C0C0"/>
                </a:highlight>
              </a:rPr>
              <a:t>d</a:t>
            </a:r>
            <a:r>
              <a:rPr lang="pt-BR" altLang="x-none" i="1" dirty="0">
                <a:highlight>
                  <a:srgbClr val="C0C0C0"/>
                </a:highlight>
              </a:rPr>
              <a:t> – M</a:t>
            </a:r>
            <a:r>
              <a:rPr lang="pt-BR" altLang="x-none" i="1" baseline="-25000" dirty="0">
                <a:highlight>
                  <a:srgbClr val="C0C0C0"/>
                </a:highlight>
              </a:rPr>
              <a:t>c</a:t>
            </a:r>
          </a:p>
          <a:p>
            <a:pPr eaLnBrk="1" hangingPunct="1">
              <a:lnSpc>
                <a:spcPts val="2280"/>
              </a:lnSpc>
              <a:buFontTx/>
              <a:buNone/>
            </a:pPr>
            <a:endParaRPr lang="pt-BR" altLang="x-none" sz="1800" i="1" dirty="0"/>
          </a:p>
          <a:p>
            <a:pPr eaLnBrk="1" hangingPunct="1">
              <a:lnSpc>
                <a:spcPts val="2280"/>
              </a:lnSpc>
              <a:buFontTx/>
              <a:buNone/>
            </a:pPr>
            <a:endParaRPr lang="pt-BR" altLang="x-none" sz="1900" i="1" dirty="0"/>
          </a:p>
          <a:p>
            <a:pPr algn="ctr" eaLnBrk="1" hangingPunct="1">
              <a:lnSpc>
                <a:spcPts val="2280"/>
              </a:lnSpc>
              <a:buFontTx/>
              <a:buNone/>
            </a:pPr>
            <a:r>
              <a:rPr lang="pt-BR" altLang="x-none" sz="2400" i="1" dirty="0"/>
              <a:t>Ciclo implica:</a:t>
            </a:r>
          </a:p>
          <a:p>
            <a:pPr algn="ctr" eaLnBrk="1" hangingPunct="1">
              <a:lnSpc>
                <a:spcPts val="2280"/>
              </a:lnSpc>
              <a:buFontTx/>
              <a:buNone/>
            </a:pPr>
            <a:r>
              <a:rPr lang="pt-BR" altLang="x-none" sz="2400" i="1" dirty="0">
                <a:highlight>
                  <a:srgbClr val="FFFF00"/>
                </a:highlight>
              </a:rPr>
              <a:t>Movimento de reposição do capital consumido</a:t>
            </a:r>
          </a:p>
          <a:p>
            <a:pPr algn="ctr">
              <a:lnSpc>
                <a:spcPts val="2280"/>
              </a:lnSpc>
              <a:buNone/>
            </a:pPr>
            <a:r>
              <a:rPr lang="pt-BR" altLang="x-none" sz="2400" i="1" dirty="0">
                <a:highlight>
                  <a:srgbClr val="00FFFF"/>
                </a:highlight>
              </a:rPr>
              <a:t>Movimento da renda assalariada</a:t>
            </a:r>
          </a:p>
          <a:p>
            <a:pPr algn="ctr" eaLnBrk="1" hangingPunct="1">
              <a:lnSpc>
                <a:spcPts val="2280"/>
              </a:lnSpc>
              <a:buFontTx/>
              <a:buNone/>
            </a:pPr>
            <a:r>
              <a:rPr lang="pt-BR" altLang="x-none" sz="2400" i="1" dirty="0">
                <a:highlight>
                  <a:srgbClr val="C0C0C0"/>
                </a:highlight>
              </a:rPr>
              <a:t>Movimento da renda capitalista</a:t>
            </a:r>
          </a:p>
        </p:txBody>
      </p:sp>
      <p:cxnSp>
        <p:nvCxnSpPr>
          <p:cNvPr id="3" name="Connecteur droit avec flèche 2">
            <a:extLst>
              <a:ext uri="{FF2B5EF4-FFF2-40B4-BE49-F238E27FC236}">
                <a16:creationId xmlns:a16="http://schemas.microsoft.com/office/drawing/2014/main" xmlns="" id="{C53BCB3E-1A59-D848-8728-0E8B6D1E0221}"/>
              </a:ext>
            </a:extLst>
          </p:cNvPr>
          <p:cNvCxnSpPr>
            <a:cxnSpLocks/>
          </p:cNvCxnSpPr>
          <p:nvPr/>
        </p:nvCxnSpPr>
        <p:spPr>
          <a:xfrm flipV="1">
            <a:off x="4603531" y="1944414"/>
            <a:ext cx="662152" cy="3115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xmlns="" id="{27A199BB-3BCF-8746-A0C3-B87319204042}"/>
              </a:ext>
            </a:extLst>
          </p:cNvPr>
          <p:cNvCxnSpPr>
            <a:cxnSpLocks/>
          </p:cNvCxnSpPr>
          <p:nvPr/>
        </p:nvCxnSpPr>
        <p:spPr>
          <a:xfrm>
            <a:off x="4603531" y="2271712"/>
            <a:ext cx="662152" cy="3045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0937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xmlns="" id="{4E1886C5-01FC-DD4E-B653-948BB4A68C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x-none" dirty="0"/>
              <a:t>Reprodução simples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xmlns="" id="{86167FF0-DF93-1F49-A8F3-AC86C3C6DE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x-none" dirty="0"/>
              <a:t>Ou seja: produto total é o ponto de partida! Só o ciclo M</a:t>
            </a:r>
            <a:r>
              <a:rPr lang="ja-JP" altLang="pt-BR"/>
              <a:t>’</a:t>
            </a:r>
            <a:r>
              <a:rPr lang="pt-BR" altLang="ja-JP" dirty="0"/>
              <a:t>...M</a:t>
            </a:r>
            <a:r>
              <a:rPr lang="ja-JP" altLang="pt-BR"/>
              <a:t>’</a:t>
            </a:r>
            <a:r>
              <a:rPr lang="pt-BR" altLang="ja-JP" dirty="0"/>
              <a:t> apresenta todo o produto disponível para distribuição no início do circuito. </a:t>
            </a:r>
          </a:p>
          <a:p>
            <a:r>
              <a:rPr lang="pt-BR" altLang="x-none" dirty="0"/>
              <a:t>Questão: como o capital consumido na produção é reposto pelo produto anual e como essa reposição se conecta com o gasto de renda dos capitalistas e do salário dos trabalhadores?</a:t>
            </a:r>
          </a:p>
          <a:p>
            <a:pPr eaLnBrk="1" hangingPunct="1"/>
            <a:r>
              <a:rPr lang="pt-BR" altLang="x-none" dirty="0"/>
              <a:t>Notar que </a:t>
            </a:r>
            <a:r>
              <a:rPr lang="pt-BR" altLang="x-none" i="1" dirty="0"/>
              <a:t>Reprodução Simples</a:t>
            </a:r>
            <a:r>
              <a:rPr lang="pt-BR" altLang="x-none" dirty="0"/>
              <a:t> se ocupa somente da reposição do capital consumido. Supomos o consumo capitalista da mais valia total porque análise se ocupa da reposição do capital somente.</a:t>
            </a:r>
          </a:p>
        </p:txBody>
      </p:sp>
    </p:spTree>
    <p:extLst>
      <p:ext uri="{BB962C8B-B14F-4D97-AF65-F5344CB8AC3E}">
        <p14:creationId xmlns:p14="http://schemas.microsoft.com/office/powerpoint/2010/main" val="21798671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13932</TotalTime>
  <Words>1716</Words>
  <Application>Microsoft Office PowerPoint</Application>
  <PresentationFormat>Personalizar</PresentationFormat>
  <Paragraphs>262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3" baseType="lpstr">
      <vt:lpstr>Tema do Office</vt:lpstr>
      <vt:lpstr>Aula  14 Capítulo XX Reprodução Simples </vt:lpstr>
      <vt:lpstr>  A reprodução e circulação do capital social total </vt:lpstr>
      <vt:lpstr>Capítulo XX: A reprodução simples</vt:lpstr>
      <vt:lpstr>Introdução</vt:lpstr>
      <vt:lpstr>Formulação da questão</vt:lpstr>
      <vt:lpstr>Reprodução em valor e em valor de uso</vt:lpstr>
      <vt:lpstr>Ciclo do capital individual e movimento do capital social</vt:lpstr>
      <vt:lpstr>Reprodução simples no Ciclo do capital mercadoria</vt:lpstr>
      <vt:lpstr>Reprodução simples</vt:lpstr>
      <vt:lpstr>II. Os dois departamentos da produção social</vt:lpstr>
      <vt:lpstr>Capital adiantado e produto anual</vt:lpstr>
      <vt:lpstr>Apresentação do PowerPoint</vt:lpstr>
      <vt:lpstr>Como é absorvido o produto total = 9000?</vt:lpstr>
      <vt:lpstr>Como é absorvido o produto total = 9000</vt:lpstr>
      <vt:lpstr>III.Intercâmbio entre os dois departamentos I(v+m) versus II(c) </vt:lpstr>
      <vt:lpstr>Dedução da equação de intercâmbio entre departamentos por meio de oferta e demanda</vt:lpstr>
      <vt:lpstr>Intercâmbio dentro do Departamento II: meios de consumo necessários (Mn) e meios de consumo excedente ou de luxo (Mx)</vt:lpstr>
      <vt:lpstr>Exemplo de interecâmbio dentro do Departamento II</vt:lpstr>
      <vt:lpstr>Exemplo</vt:lpstr>
      <vt:lpstr>Gasto da renda capitalista</vt:lpstr>
      <vt:lpstr>O intercâmbio dentro do Departamento II</vt:lpstr>
      <vt:lpstr>Apresentação do PowerPoint</vt:lpstr>
      <vt:lpstr>Visualizaçao das duas condições em conjunto</vt:lpstr>
      <vt:lpstr>Visualização numérica das duas condições em conjunto</vt:lpstr>
      <vt:lpstr>Condição de balanço entre I e II se divide em duas….</vt:lpstr>
      <vt:lpstr>Condições de balanço e condições de crise</vt:lpstr>
      <vt:lpstr>Realização do balanço através da circulação monetária</vt:lpstr>
      <vt:lpstr>Apresentação do PowerPoint</vt:lpstr>
      <vt:lpstr> Segunda parte  Realização do balanço entre Sub IIa e Sub IIb </vt:lpstr>
      <vt:lpstr>Q_d=(M∙P)/d_vc </vt:lpstr>
      <vt:lpstr>Resultados da realização do balanço = pressupostos da reprodução são repostos pela circulação do produto</vt:lpstr>
      <vt:lpstr>Referências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Bureau 1</dc:creator>
  <cp:lastModifiedBy>Dayani</cp:lastModifiedBy>
  <cp:revision>128</cp:revision>
  <dcterms:created xsi:type="dcterms:W3CDTF">2017-02-16T13:32:25Z</dcterms:created>
  <dcterms:modified xsi:type="dcterms:W3CDTF">2020-09-13T15:31:15Z</dcterms:modified>
</cp:coreProperties>
</file>